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slide" Target="../slides/slide12.xml"/><Relationship Id="rId3" Type="http://schemas.openxmlformats.org/officeDocument/2006/relationships/slide" Target="../slides/slide10.xml"/><Relationship Id="rId7" Type="http://schemas.openxmlformats.org/officeDocument/2006/relationships/slide" Target="../slides/slide11.xml"/><Relationship Id="rId2" Type="http://schemas.openxmlformats.org/officeDocument/2006/relationships/slide" Target="../slides/slide5.xml"/><Relationship Id="rId1" Type="http://schemas.openxmlformats.org/officeDocument/2006/relationships/slide" Target="../slides/slide2.xml"/><Relationship Id="rId6" Type="http://schemas.openxmlformats.org/officeDocument/2006/relationships/slide" Target="../slides/slide9.xml"/><Relationship Id="rId5" Type="http://schemas.openxmlformats.org/officeDocument/2006/relationships/slide" Target="../slides/slide8.xml"/><Relationship Id="rId4" Type="http://schemas.openxmlformats.org/officeDocument/2006/relationships/slide" Target="../slides/slide7.xml"/><Relationship Id="rId9" Type="http://schemas.openxmlformats.org/officeDocument/2006/relationships/slide" Target="../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AB4052-30A2-4E2B-A542-D766C2C00AE8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EE3A611-7329-424A-8776-8DFF81C12E51}">
      <dgm:prSet/>
      <dgm:spPr/>
      <dgm:t>
        <a:bodyPr/>
        <a:lstStyle/>
        <a:p>
          <a:pPr rtl="0"/>
          <a:r>
            <a:rPr lang="en-US" dirty="0" smtClean="0">
              <a:hlinkClick xmlns:r="http://schemas.openxmlformats.org/officeDocument/2006/relationships" r:id="rId1" action="ppaction://hlinksldjump"/>
            </a:rPr>
            <a:t>Basic terminology</a:t>
          </a:r>
          <a:endParaRPr lang="en-US" dirty="0"/>
        </a:p>
      </dgm:t>
    </dgm:pt>
    <dgm:pt modelId="{5DFDD18E-8C72-4F59-A40C-A0B974187843}" type="parTrans" cxnId="{AD4B937C-9B51-44E0-A2A7-B04FDA3E2CF1}">
      <dgm:prSet/>
      <dgm:spPr/>
      <dgm:t>
        <a:bodyPr/>
        <a:lstStyle/>
        <a:p>
          <a:endParaRPr lang="en-US"/>
        </a:p>
      </dgm:t>
    </dgm:pt>
    <dgm:pt modelId="{F6E50031-A2BE-4F4E-8A76-60807652546F}" type="sibTrans" cxnId="{AD4B937C-9B51-44E0-A2A7-B04FDA3E2CF1}">
      <dgm:prSet/>
      <dgm:spPr/>
      <dgm:t>
        <a:bodyPr/>
        <a:lstStyle/>
        <a:p>
          <a:endParaRPr lang="en-US"/>
        </a:p>
      </dgm:t>
    </dgm:pt>
    <dgm:pt modelId="{6723DE5D-5CFE-43E0-A01B-6553EDF7A7A6}">
      <dgm:prSet/>
      <dgm:spPr/>
      <dgm:t>
        <a:bodyPr/>
        <a:lstStyle/>
        <a:p>
          <a:pPr rtl="0"/>
          <a:r>
            <a:rPr lang="en-US" dirty="0" smtClean="0">
              <a:hlinkClick xmlns:r="http://schemas.openxmlformats.org/officeDocument/2006/relationships" r:id="rId2" action="ppaction://hlinksldjump"/>
            </a:rPr>
            <a:t>Substitution and evaluating</a:t>
          </a:r>
          <a:endParaRPr lang="en-US" dirty="0"/>
        </a:p>
      </dgm:t>
    </dgm:pt>
    <dgm:pt modelId="{BE32D358-56A5-4E09-9DDD-F7A3C49B0131}" type="parTrans" cxnId="{A713ECFA-9A11-4C63-9809-FCC6552AD91B}">
      <dgm:prSet/>
      <dgm:spPr/>
      <dgm:t>
        <a:bodyPr/>
        <a:lstStyle/>
        <a:p>
          <a:endParaRPr lang="en-US"/>
        </a:p>
      </dgm:t>
    </dgm:pt>
    <dgm:pt modelId="{BB2D1F6E-2AB4-4005-A70C-475AFBA4FC91}" type="sibTrans" cxnId="{A713ECFA-9A11-4C63-9809-FCC6552AD91B}">
      <dgm:prSet/>
      <dgm:spPr/>
      <dgm:t>
        <a:bodyPr/>
        <a:lstStyle/>
        <a:p>
          <a:endParaRPr lang="en-US"/>
        </a:p>
      </dgm:t>
    </dgm:pt>
    <dgm:pt modelId="{D061C79A-2C5C-43E3-AB32-3C3AD6E41D10}">
      <dgm:prSet/>
      <dgm:spPr/>
      <dgm:t>
        <a:bodyPr/>
        <a:lstStyle/>
        <a:p>
          <a:pPr rtl="0"/>
          <a:r>
            <a:rPr lang="en-US" dirty="0" smtClean="0"/>
            <a:t>Laws of Exponents</a:t>
          </a:r>
          <a:endParaRPr lang="en-US" dirty="0"/>
        </a:p>
      </dgm:t>
    </dgm:pt>
    <dgm:pt modelId="{F1103EE6-B627-4537-9A91-6D5B59045719}" type="parTrans" cxnId="{0C124314-E747-47DA-BF8F-F139BAB30FA3}">
      <dgm:prSet/>
      <dgm:spPr/>
      <dgm:t>
        <a:bodyPr/>
        <a:lstStyle/>
        <a:p>
          <a:endParaRPr lang="en-US"/>
        </a:p>
      </dgm:t>
    </dgm:pt>
    <dgm:pt modelId="{680340E7-CDE6-469B-9C88-B0B05CD67322}" type="sibTrans" cxnId="{0C124314-E747-47DA-BF8F-F139BAB30FA3}">
      <dgm:prSet/>
      <dgm:spPr/>
      <dgm:t>
        <a:bodyPr/>
        <a:lstStyle/>
        <a:p>
          <a:endParaRPr lang="en-US"/>
        </a:p>
      </dgm:t>
    </dgm:pt>
    <dgm:pt modelId="{3EF96829-A2BD-46B3-AB32-7FB6E54EA1C1}">
      <dgm:prSet/>
      <dgm:spPr/>
      <dgm:t>
        <a:bodyPr/>
        <a:lstStyle/>
        <a:p>
          <a:pPr rtl="0"/>
          <a:r>
            <a:rPr lang="en-US" dirty="0" smtClean="0">
              <a:hlinkClick xmlns:r="http://schemas.openxmlformats.org/officeDocument/2006/relationships" r:id="rId3" action="ppaction://hlinksldjump"/>
            </a:rPr>
            <a:t>Multiplication Properties</a:t>
          </a:r>
          <a:endParaRPr lang="en-US" dirty="0"/>
        </a:p>
      </dgm:t>
    </dgm:pt>
    <dgm:pt modelId="{84AA5B83-7AAA-4E6C-A2FF-A29A06610043}" type="parTrans" cxnId="{27187342-6890-4119-AC8F-34C0BEFF2B11}">
      <dgm:prSet/>
      <dgm:spPr/>
      <dgm:t>
        <a:bodyPr/>
        <a:lstStyle/>
        <a:p>
          <a:endParaRPr lang="en-US"/>
        </a:p>
      </dgm:t>
    </dgm:pt>
    <dgm:pt modelId="{75C8A8E5-D5EC-455A-A7AB-EF8EF27514E5}" type="sibTrans" cxnId="{27187342-6890-4119-AC8F-34C0BEFF2B11}">
      <dgm:prSet/>
      <dgm:spPr/>
      <dgm:t>
        <a:bodyPr/>
        <a:lstStyle/>
        <a:p>
          <a:endParaRPr lang="en-US"/>
        </a:p>
      </dgm:t>
    </dgm:pt>
    <dgm:pt modelId="{BC4696E9-0F97-443B-B086-F581080038B3}">
      <dgm:prSet/>
      <dgm:spPr/>
      <dgm:t>
        <a:bodyPr/>
        <a:lstStyle/>
        <a:p>
          <a:pPr rtl="0"/>
          <a:r>
            <a:rPr lang="en-US" dirty="0" smtClean="0">
              <a:hlinkClick xmlns:r="http://schemas.openxmlformats.org/officeDocument/2006/relationships" r:id="rId4" action="ppaction://hlinksldjump"/>
            </a:rPr>
            <a:t>Product of powers</a:t>
          </a:r>
          <a:endParaRPr lang="en-US" dirty="0"/>
        </a:p>
      </dgm:t>
    </dgm:pt>
    <dgm:pt modelId="{90586C7C-CD48-4A37-B405-7320BD59BB0F}" type="parTrans" cxnId="{4B3155F2-3C52-49DB-909A-960BAF6739FF}">
      <dgm:prSet/>
      <dgm:spPr/>
      <dgm:t>
        <a:bodyPr/>
        <a:lstStyle/>
        <a:p>
          <a:endParaRPr lang="en-US"/>
        </a:p>
      </dgm:t>
    </dgm:pt>
    <dgm:pt modelId="{50F60ADD-DA07-4AEA-A7A7-69927D4985C3}" type="sibTrans" cxnId="{4B3155F2-3C52-49DB-909A-960BAF6739FF}">
      <dgm:prSet/>
      <dgm:spPr/>
      <dgm:t>
        <a:bodyPr/>
        <a:lstStyle/>
        <a:p>
          <a:endParaRPr lang="en-US"/>
        </a:p>
      </dgm:t>
    </dgm:pt>
    <dgm:pt modelId="{B5764187-4BCC-4E4B-B9E9-3773308397F1}">
      <dgm:prSet/>
      <dgm:spPr/>
      <dgm:t>
        <a:bodyPr/>
        <a:lstStyle/>
        <a:p>
          <a:pPr rtl="0"/>
          <a:r>
            <a:rPr lang="en-US" dirty="0" smtClean="0">
              <a:hlinkClick xmlns:r="http://schemas.openxmlformats.org/officeDocument/2006/relationships" r:id="rId5" action="ppaction://hlinksldjump"/>
            </a:rPr>
            <a:t>Power to a power</a:t>
          </a:r>
          <a:endParaRPr lang="en-US" dirty="0"/>
        </a:p>
      </dgm:t>
    </dgm:pt>
    <dgm:pt modelId="{4BA51C11-D8B1-4C9F-9B7A-66160127FABF}" type="parTrans" cxnId="{F34A087A-0D1F-4195-85E0-5340680427BF}">
      <dgm:prSet/>
      <dgm:spPr/>
      <dgm:t>
        <a:bodyPr/>
        <a:lstStyle/>
        <a:p>
          <a:endParaRPr lang="en-US"/>
        </a:p>
      </dgm:t>
    </dgm:pt>
    <dgm:pt modelId="{52B40BC6-8748-4D99-A6FB-894BF1025195}" type="sibTrans" cxnId="{F34A087A-0D1F-4195-85E0-5340680427BF}">
      <dgm:prSet/>
      <dgm:spPr/>
      <dgm:t>
        <a:bodyPr/>
        <a:lstStyle/>
        <a:p>
          <a:endParaRPr lang="en-US"/>
        </a:p>
      </dgm:t>
    </dgm:pt>
    <dgm:pt modelId="{226B541D-C549-47F3-9D90-4A17F542C157}">
      <dgm:prSet/>
      <dgm:spPr/>
      <dgm:t>
        <a:bodyPr/>
        <a:lstStyle/>
        <a:p>
          <a:pPr rtl="0"/>
          <a:r>
            <a:rPr lang="en-US" dirty="0" smtClean="0">
              <a:hlinkClick xmlns:r="http://schemas.openxmlformats.org/officeDocument/2006/relationships" r:id="rId6" action="ppaction://hlinksldjump"/>
            </a:rPr>
            <a:t>Power of a product</a:t>
          </a:r>
          <a:endParaRPr lang="en-US" dirty="0"/>
        </a:p>
      </dgm:t>
    </dgm:pt>
    <dgm:pt modelId="{0FE5AC69-9D58-47EB-AA52-B8C439BC9194}" type="parTrans" cxnId="{EB8F7E63-8C84-493B-BECB-B15F0D7E8DD4}">
      <dgm:prSet/>
      <dgm:spPr/>
      <dgm:t>
        <a:bodyPr/>
        <a:lstStyle/>
        <a:p>
          <a:endParaRPr lang="en-US"/>
        </a:p>
      </dgm:t>
    </dgm:pt>
    <dgm:pt modelId="{FEAA3FB6-85B1-41A6-949A-C0C02351F144}" type="sibTrans" cxnId="{EB8F7E63-8C84-493B-BECB-B15F0D7E8DD4}">
      <dgm:prSet/>
      <dgm:spPr/>
      <dgm:t>
        <a:bodyPr/>
        <a:lstStyle/>
        <a:p>
          <a:endParaRPr lang="en-US"/>
        </a:p>
      </dgm:t>
    </dgm:pt>
    <dgm:pt modelId="{6F610D06-91A4-4767-9881-39C52B2749F9}">
      <dgm:prSet/>
      <dgm:spPr/>
      <dgm:t>
        <a:bodyPr/>
        <a:lstStyle/>
        <a:p>
          <a:pPr rtl="0"/>
          <a:r>
            <a:rPr lang="en-US" dirty="0" smtClean="0">
              <a:hlinkClick xmlns:r="http://schemas.openxmlformats.org/officeDocument/2006/relationships" r:id="rId7" action="ppaction://hlinksldjump"/>
            </a:rPr>
            <a:t>Zero and negative exponents</a:t>
          </a:r>
          <a:endParaRPr lang="en-US" dirty="0"/>
        </a:p>
      </dgm:t>
    </dgm:pt>
    <dgm:pt modelId="{5ED30C8D-6B03-41FA-A7B3-818489980C5B}" type="parTrans" cxnId="{23FEAD33-205A-4DD6-93C7-F246CB5D1AC9}">
      <dgm:prSet/>
      <dgm:spPr/>
      <dgm:t>
        <a:bodyPr/>
        <a:lstStyle/>
        <a:p>
          <a:endParaRPr lang="en-US"/>
        </a:p>
      </dgm:t>
    </dgm:pt>
    <dgm:pt modelId="{8EEDB99D-5D33-401D-ADA0-1AB73A6AAAC8}" type="sibTrans" cxnId="{23FEAD33-205A-4DD6-93C7-F246CB5D1AC9}">
      <dgm:prSet/>
      <dgm:spPr/>
      <dgm:t>
        <a:bodyPr/>
        <a:lstStyle/>
        <a:p>
          <a:endParaRPr lang="en-US"/>
        </a:p>
      </dgm:t>
    </dgm:pt>
    <dgm:pt modelId="{98006D45-BB01-47C9-8FEB-47951C3D7156}">
      <dgm:prSet/>
      <dgm:spPr/>
      <dgm:t>
        <a:bodyPr/>
        <a:lstStyle/>
        <a:p>
          <a:pPr rtl="0"/>
          <a:r>
            <a:rPr lang="en-US" dirty="0" smtClean="0">
              <a:hlinkClick xmlns:r="http://schemas.openxmlformats.org/officeDocument/2006/relationships" r:id="" action="ppaction://noaction"/>
            </a:rPr>
            <a:t>Division properties of exponents</a:t>
          </a:r>
          <a:endParaRPr lang="en-US" dirty="0"/>
        </a:p>
      </dgm:t>
    </dgm:pt>
    <dgm:pt modelId="{88043C48-70C3-43E8-8D6D-FCBF7D04F705}" type="parTrans" cxnId="{E89BABC7-94B8-4FBD-83A2-340CCEFA4E6A}">
      <dgm:prSet/>
      <dgm:spPr/>
      <dgm:t>
        <a:bodyPr/>
        <a:lstStyle/>
        <a:p>
          <a:endParaRPr lang="en-US"/>
        </a:p>
      </dgm:t>
    </dgm:pt>
    <dgm:pt modelId="{AC7B86C7-F84E-48C0-8488-EAC4E3FD8DD1}" type="sibTrans" cxnId="{E89BABC7-94B8-4FBD-83A2-340CCEFA4E6A}">
      <dgm:prSet/>
      <dgm:spPr/>
      <dgm:t>
        <a:bodyPr/>
        <a:lstStyle/>
        <a:p>
          <a:endParaRPr lang="en-US"/>
        </a:p>
      </dgm:t>
    </dgm:pt>
    <dgm:pt modelId="{FCCC0814-3F29-43F7-9070-70BB9BBAC338}">
      <dgm:prSet/>
      <dgm:spPr/>
      <dgm:t>
        <a:bodyPr/>
        <a:lstStyle/>
        <a:p>
          <a:pPr rtl="0"/>
          <a:r>
            <a:rPr lang="en-US" dirty="0" smtClean="0">
              <a:hlinkClick xmlns:r="http://schemas.openxmlformats.org/officeDocument/2006/relationships" r:id="rId8" action="ppaction://hlinksldjump"/>
            </a:rPr>
            <a:t>Quotient of powers</a:t>
          </a:r>
          <a:endParaRPr lang="en-US" dirty="0"/>
        </a:p>
      </dgm:t>
    </dgm:pt>
    <dgm:pt modelId="{5A5EF9E2-6F0E-4B1C-95E8-7C93A0D768AA}" type="parTrans" cxnId="{66827F7A-0783-4B2E-8CA1-83F038DDC5E5}">
      <dgm:prSet/>
      <dgm:spPr/>
      <dgm:t>
        <a:bodyPr/>
        <a:lstStyle/>
        <a:p>
          <a:endParaRPr lang="en-US"/>
        </a:p>
      </dgm:t>
    </dgm:pt>
    <dgm:pt modelId="{B2CCEB7C-AD73-4729-9D6C-484AFE53A37D}" type="sibTrans" cxnId="{66827F7A-0783-4B2E-8CA1-83F038DDC5E5}">
      <dgm:prSet/>
      <dgm:spPr/>
      <dgm:t>
        <a:bodyPr/>
        <a:lstStyle/>
        <a:p>
          <a:endParaRPr lang="en-US"/>
        </a:p>
      </dgm:t>
    </dgm:pt>
    <dgm:pt modelId="{5BDF667A-6121-4B47-AFE1-5EFAF6A77B45}">
      <dgm:prSet/>
      <dgm:spPr/>
      <dgm:t>
        <a:bodyPr/>
        <a:lstStyle/>
        <a:p>
          <a:pPr rtl="0"/>
          <a:r>
            <a:rPr lang="en-US" dirty="0" smtClean="0">
              <a:hlinkClick xmlns:r="http://schemas.openxmlformats.org/officeDocument/2006/relationships" r:id="rId9" action="ppaction://hlinksldjump"/>
            </a:rPr>
            <a:t>Power of a quotient</a:t>
          </a:r>
          <a:endParaRPr lang="en-US" dirty="0"/>
        </a:p>
      </dgm:t>
    </dgm:pt>
    <dgm:pt modelId="{18D28F72-48D5-4235-9694-24AD0C30E2C6}" type="parTrans" cxnId="{9F02A295-FAB4-41CB-A6D1-90374001B9AD}">
      <dgm:prSet/>
      <dgm:spPr/>
      <dgm:t>
        <a:bodyPr/>
        <a:lstStyle/>
        <a:p>
          <a:endParaRPr lang="en-US"/>
        </a:p>
      </dgm:t>
    </dgm:pt>
    <dgm:pt modelId="{2B77207C-5629-4262-9C1F-CA1B06D1A176}" type="sibTrans" cxnId="{9F02A295-FAB4-41CB-A6D1-90374001B9AD}">
      <dgm:prSet/>
      <dgm:spPr/>
      <dgm:t>
        <a:bodyPr/>
        <a:lstStyle/>
        <a:p>
          <a:endParaRPr lang="en-US"/>
        </a:p>
      </dgm:t>
    </dgm:pt>
    <dgm:pt modelId="{0DE56903-CC8D-4694-9B2B-A140A2AB3329}">
      <dgm:prSet/>
      <dgm:spPr/>
      <dgm:t>
        <a:bodyPr/>
        <a:lstStyle/>
        <a:p>
          <a:pPr rtl="0"/>
          <a:endParaRPr lang="en-US" dirty="0"/>
        </a:p>
      </dgm:t>
    </dgm:pt>
    <dgm:pt modelId="{50026E88-A4F4-469A-A4FC-1D78F7A8973F}" type="parTrans" cxnId="{B1EE0E11-B78E-4525-88DB-48DFAB9C51EF}">
      <dgm:prSet/>
      <dgm:spPr/>
      <dgm:t>
        <a:bodyPr/>
        <a:lstStyle/>
        <a:p>
          <a:endParaRPr lang="en-US"/>
        </a:p>
      </dgm:t>
    </dgm:pt>
    <dgm:pt modelId="{33D41FD0-04D0-4F36-8F5B-DAAA61759BB7}" type="sibTrans" cxnId="{B1EE0E11-B78E-4525-88DB-48DFAB9C51EF}">
      <dgm:prSet/>
      <dgm:spPr/>
      <dgm:t>
        <a:bodyPr/>
        <a:lstStyle/>
        <a:p>
          <a:endParaRPr lang="en-US"/>
        </a:p>
      </dgm:t>
    </dgm:pt>
    <dgm:pt modelId="{A9C96034-993F-4EF1-8255-C1C9E0691AB4}" type="pres">
      <dgm:prSet presAssocID="{9BAB4052-30A2-4E2B-A542-D766C2C00AE8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ACA2E2E-6089-4343-8773-6199305B52EE}" type="pres">
      <dgm:prSet presAssocID="{FEE3A611-7329-424A-8776-8DFF81C12E51}" presName="horFlow" presStyleCnt="0"/>
      <dgm:spPr/>
    </dgm:pt>
    <dgm:pt modelId="{14FE406E-A9A6-4600-8147-FDE709972EB4}" type="pres">
      <dgm:prSet presAssocID="{FEE3A611-7329-424A-8776-8DFF81C12E51}" presName="bigChev" presStyleLbl="node1" presStyleIdx="0" presStyleCnt="3"/>
      <dgm:spPr/>
      <dgm:t>
        <a:bodyPr/>
        <a:lstStyle/>
        <a:p>
          <a:endParaRPr lang="en-US"/>
        </a:p>
      </dgm:t>
    </dgm:pt>
    <dgm:pt modelId="{77338940-091B-4EB3-8A7B-DA51066E3B7D}" type="pres">
      <dgm:prSet presAssocID="{FEE3A611-7329-424A-8776-8DFF81C12E51}" presName="vSp" presStyleCnt="0"/>
      <dgm:spPr/>
    </dgm:pt>
    <dgm:pt modelId="{87BE2497-6E51-420D-ABF5-250460144FF3}" type="pres">
      <dgm:prSet presAssocID="{6723DE5D-5CFE-43E0-A01B-6553EDF7A7A6}" presName="horFlow" presStyleCnt="0"/>
      <dgm:spPr/>
    </dgm:pt>
    <dgm:pt modelId="{B0838460-1431-4CC8-A839-574EC05E3D52}" type="pres">
      <dgm:prSet presAssocID="{6723DE5D-5CFE-43E0-A01B-6553EDF7A7A6}" presName="bigChev" presStyleLbl="node1" presStyleIdx="1" presStyleCnt="3"/>
      <dgm:spPr/>
      <dgm:t>
        <a:bodyPr/>
        <a:lstStyle/>
        <a:p>
          <a:endParaRPr lang="en-US"/>
        </a:p>
      </dgm:t>
    </dgm:pt>
    <dgm:pt modelId="{1D19FA91-E20C-48DD-BB80-F4B73305454D}" type="pres">
      <dgm:prSet presAssocID="{6723DE5D-5CFE-43E0-A01B-6553EDF7A7A6}" presName="vSp" presStyleCnt="0"/>
      <dgm:spPr/>
    </dgm:pt>
    <dgm:pt modelId="{D6CD39BB-184B-450B-9025-E4F9299050D2}" type="pres">
      <dgm:prSet presAssocID="{D061C79A-2C5C-43E3-AB32-3C3AD6E41D10}" presName="horFlow" presStyleCnt="0"/>
      <dgm:spPr/>
    </dgm:pt>
    <dgm:pt modelId="{650BCDD6-7191-42E4-AC82-6A680E89A9E5}" type="pres">
      <dgm:prSet presAssocID="{D061C79A-2C5C-43E3-AB32-3C3AD6E41D10}" presName="bigChev" presStyleLbl="node1" presStyleIdx="2" presStyleCnt="3"/>
      <dgm:spPr/>
      <dgm:t>
        <a:bodyPr/>
        <a:lstStyle/>
        <a:p>
          <a:endParaRPr lang="en-US"/>
        </a:p>
      </dgm:t>
    </dgm:pt>
    <dgm:pt modelId="{82B683E2-E332-41DA-81D4-3D581C2D1EBD}" type="pres">
      <dgm:prSet presAssocID="{84AA5B83-7AAA-4E6C-A2FF-A29A06610043}" presName="parTrans" presStyleCnt="0"/>
      <dgm:spPr/>
    </dgm:pt>
    <dgm:pt modelId="{0743B5C9-4A7C-47E1-955B-EE797AB7B97D}" type="pres">
      <dgm:prSet presAssocID="{3EF96829-A2BD-46B3-AB32-7FB6E54EA1C1}" presName="node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E06645-3CF8-41F2-9007-2BF412A1947F}" type="pres">
      <dgm:prSet presAssocID="{75C8A8E5-D5EC-455A-A7AB-EF8EF27514E5}" presName="sibTrans" presStyleCnt="0"/>
      <dgm:spPr/>
    </dgm:pt>
    <dgm:pt modelId="{947A1891-DACF-435C-9760-A309BB4D352B}" type="pres">
      <dgm:prSet presAssocID="{6F610D06-91A4-4767-9881-39C52B2749F9}" presName="node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28320A-82B8-4FBA-A74D-99E66CEE55E4}" type="pres">
      <dgm:prSet presAssocID="{8EEDB99D-5D33-401D-ADA0-1AB73A6AAAC8}" presName="sibTrans" presStyleCnt="0"/>
      <dgm:spPr/>
    </dgm:pt>
    <dgm:pt modelId="{B373FE76-EA65-4F8D-A496-446883CBA7CC}" type="pres">
      <dgm:prSet presAssocID="{98006D45-BB01-47C9-8FEB-47951C3D7156}" presName="node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F02A295-FAB4-41CB-A6D1-90374001B9AD}" srcId="{98006D45-BB01-47C9-8FEB-47951C3D7156}" destId="{5BDF667A-6121-4B47-AFE1-5EFAF6A77B45}" srcOrd="1" destOrd="0" parTransId="{18D28F72-48D5-4235-9694-24AD0C30E2C6}" sibTransId="{2B77207C-5629-4262-9C1F-CA1B06D1A176}"/>
    <dgm:cxn modelId="{63B99CD6-A0A4-4198-8046-9002BDE7B8B7}" type="presOf" srcId="{3EF96829-A2BD-46B3-AB32-7FB6E54EA1C1}" destId="{0743B5C9-4A7C-47E1-955B-EE797AB7B97D}" srcOrd="0" destOrd="0" presId="urn:microsoft.com/office/officeart/2005/8/layout/lProcess3"/>
    <dgm:cxn modelId="{3B32FAD4-B4AA-46B3-BFD8-8035B89AE43A}" type="presOf" srcId="{D061C79A-2C5C-43E3-AB32-3C3AD6E41D10}" destId="{650BCDD6-7191-42E4-AC82-6A680E89A9E5}" srcOrd="0" destOrd="0" presId="urn:microsoft.com/office/officeart/2005/8/layout/lProcess3"/>
    <dgm:cxn modelId="{E89BABC7-94B8-4FBD-83A2-340CCEFA4E6A}" srcId="{D061C79A-2C5C-43E3-AB32-3C3AD6E41D10}" destId="{98006D45-BB01-47C9-8FEB-47951C3D7156}" srcOrd="2" destOrd="0" parTransId="{88043C48-70C3-43E8-8D6D-FCBF7D04F705}" sibTransId="{AC7B86C7-F84E-48C0-8488-EAC4E3FD8DD1}"/>
    <dgm:cxn modelId="{A713ECFA-9A11-4C63-9809-FCC6552AD91B}" srcId="{9BAB4052-30A2-4E2B-A542-D766C2C00AE8}" destId="{6723DE5D-5CFE-43E0-A01B-6553EDF7A7A6}" srcOrd="1" destOrd="0" parTransId="{BE32D358-56A5-4E09-9DDD-F7A3C49B0131}" sibTransId="{BB2D1F6E-2AB4-4005-A70C-475AFBA4FC91}"/>
    <dgm:cxn modelId="{760BF60D-4B4C-4335-9878-676937742F85}" type="presOf" srcId="{9BAB4052-30A2-4E2B-A542-D766C2C00AE8}" destId="{A9C96034-993F-4EF1-8255-C1C9E0691AB4}" srcOrd="0" destOrd="0" presId="urn:microsoft.com/office/officeart/2005/8/layout/lProcess3"/>
    <dgm:cxn modelId="{F34A087A-0D1F-4195-85E0-5340680427BF}" srcId="{3EF96829-A2BD-46B3-AB32-7FB6E54EA1C1}" destId="{B5764187-4BCC-4E4B-B9E9-3773308397F1}" srcOrd="1" destOrd="0" parTransId="{4BA51C11-D8B1-4C9F-9B7A-66160127FABF}" sibTransId="{52B40BC6-8748-4D99-A6FB-894BF1025195}"/>
    <dgm:cxn modelId="{AD4B937C-9B51-44E0-A2A7-B04FDA3E2CF1}" srcId="{9BAB4052-30A2-4E2B-A542-D766C2C00AE8}" destId="{FEE3A611-7329-424A-8776-8DFF81C12E51}" srcOrd="0" destOrd="0" parTransId="{5DFDD18E-8C72-4F59-A40C-A0B974187843}" sibTransId="{F6E50031-A2BE-4F4E-8A76-60807652546F}"/>
    <dgm:cxn modelId="{53C47136-7106-4055-82BB-7A9598CE3DD6}" type="presOf" srcId="{FEE3A611-7329-424A-8776-8DFF81C12E51}" destId="{14FE406E-A9A6-4600-8147-FDE709972EB4}" srcOrd="0" destOrd="0" presId="urn:microsoft.com/office/officeart/2005/8/layout/lProcess3"/>
    <dgm:cxn modelId="{A0801E61-E7AE-4632-A301-7DACD29B59ED}" type="presOf" srcId="{0DE56903-CC8D-4694-9B2B-A140A2AB3329}" destId="{B373FE76-EA65-4F8D-A496-446883CBA7CC}" srcOrd="0" destOrd="3" presId="urn:microsoft.com/office/officeart/2005/8/layout/lProcess3"/>
    <dgm:cxn modelId="{A5F51066-55DA-4112-9219-913E66B1216B}" type="presOf" srcId="{5BDF667A-6121-4B47-AFE1-5EFAF6A77B45}" destId="{B373FE76-EA65-4F8D-A496-446883CBA7CC}" srcOrd="0" destOrd="2" presId="urn:microsoft.com/office/officeart/2005/8/layout/lProcess3"/>
    <dgm:cxn modelId="{8DFBC2EF-811C-4BD2-8CAE-BBD2C2D5022F}" type="presOf" srcId="{226B541D-C549-47F3-9D90-4A17F542C157}" destId="{0743B5C9-4A7C-47E1-955B-EE797AB7B97D}" srcOrd="0" destOrd="3" presId="urn:microsoft.com/office/officeart/2005/8/layout/lProcess3"/>
    <dgm:cxn modelId="{B1EE0E11-B78E-4525-88DB-48DFAB9C51EF}" srcId="{98006D45-BB01-47C9-8FEB-47951C3D7156}" destId="{0DE56903-CC8D-4694-9B2B-A140A2AB3329}" srcOrd="2" destOrd="0" parTransId="{50026E88-A4F4-469A-A4FC-1D78F7A8973F}" sibTransId="{33D41FD0-04D0-4F36-8F5B-DAAA61759BB7}"/>
    <dgm:cxn modelId="{27187342-6890-4119-AC8F-34C0BEFF2B11}" srcId="{D061C79A-2C5C-43E3-AB32-3C3AD6E41D10}" destId="{3EF96829-A2BD-46B3-AB32-7FB6E54EA1C1}" srcOrd="0" destOrd="0" parTransId="{84AA5B83-7AAA-4E6C-A2FF-A29A06610043}" sibTransId="{75C8A8E5-D5EC-455A-A7AB-EF8EF27514E5}"/>
    <dgm:cxn modelId="{4B3155F2-3C52-49DB-909A-960BAF6739FF}" srcId="{3EF96829-A2BD-46B3-AB32-7FB6E54EA1C1}" destId="{BC4696E9-0F97-443B-B086-F581080038B3}" srcOrd="0" destOrd="0" parTransId="{90586C7C-CD48-4A37-B405-7320BD59BB0F}" sibTransId="{50F60ADD-DA07-4AEA-A7A7-69927D4985C3}"/>
    <dgm:cxn modelId="{0C124314-E747-47DA-BF8F-F139BAB30FA3}" srcId="{9BAB4052-30A2-4E2B-A542-D766C2C00AE8}" destId="{D061C79A-2C5C-43E3-AB32-3C3AD6E41D10}" srcOrd="2" destOrd="0" parTransId="{F1103EE6-B627-4537-9A91-6D5B59045719}" sibTransId="{680340E7-CDE6-469B-9C88-B0B05CD67322}"/>
    <dgm:cxn modelId="{E7F52A13-865B-49C0-AFA0-7CA3FA3E7A49}" type="presOf" srcId="{B5764187-4BCC-4E4B-B9E9-3773308397F1}" destId="{0743B5C9-4A7C-47E1-955B-EE797AB7B97D}" srcOrd="0" destOrd="2" presId="urn:microsoft.com/office/officeart/2005/8/layout/lProcess3"/>
    <dgm:cxn modelId="{EC8F3FB2-B5C7-41C7-92A2-2141F1A067B0}" type="presOf" srcId="{6723DE5D-5CFE-43E0-A01B-6553EDF7A7A6}" destId="{B0838460-1431-4CC8-A839-574EC05E3D52}" srcOrd="0" destOrd="0" presId="urn:microsoft.com/office/officeart/2005/8/layout/lProcess3"/>
    <dgm:cxn modelId="{23FEAD33-205A-4DD6-93C7-F246CB5D1AC9}" srcId="{D061C79A-2C5C-43E3-AB32-3C3AD6E41D10}" destId="{6F610D06-91A4-4767-9881-39C52B2749F9}" srcOrd="1" destOrd="0" parTransId="{5ED30C8D-6B03-41FA-A7B3-818489980C5B}" sibTransId="{8EEDB99D-5D33-401D-ADA0-1AB73A6AAAC8}"/>
    <dgm:cxn modelId="{EB8F7E63-8C84-493B-BECB-B15F0D7E8DD4}" srcId="{3EF96829-A2BD-46B3-AB32-7FB6E54EA1C1}" destId="{226B541D-C549-47F3-9D90-4A17F542C157}" srcOrd="2" destOrd="0" parTransId="{0FE5AC69-9D58-47EB-AA52-B8C439BC9194}" sibTransId="{FEAA3FB6-85B1-41A6-949A-C0C02351F144}"/>
    <dgm:cxn modelId="{86792D5F-AF94-4837-A527-93B595BED194}" type="presOf" srcId="{FCCC0814-3F29-43F7-9070-70BB9BBAC338}" destId="{B373FE76-EA65-4F8D-A496-446883CBA7CC}" srcOrd="0" destOrd="1" presId="urn:microsoft.com/office/officeart/2005/8/layout/lProcess3"/>
    <dgm:cxn modelId="{3A2A5D7A-E424-4801-B24E-50EA13DFABDE}" type="presOf" srcId="{BC4696E9-0F97-443B-B086-F581080038B3}" destId="{0743B5C9-4A7C-47E1-955B-EE797AB7B97D}" srcOrd="0" destOrd="1" presId="urn:microsoft.com/office/officeart/2005/8/layout/lProcess3"/>
    <dgm:cxn modelId="{EC5D00F1-5A7F-4BBA-88CB-903FD529AB78}" type="presOf" srcId="{98006D45-BB01-47C9-8FEB-47951C3D7156}" destId="{B373FE76-EA65-4F8D-A496-446883CBA7CC}" srcOrd="0" destOrd="0" presId="urn:microsoft.com/office/officeart/2005/8/layout/lProcess3"/>
    <dgm:cxn modelId="{66827F7A-0783-4B2E-8CA1-83F038DDC5E5}" srcId="{98006D45-BB01-47C9-8FEB-47951C3D7156}" destId="{FCCC0814-3F29-43F7-9070-70BB9BBAC338}" srcOrd="0" destOrd="0" parTransId="{5A5EF9E2-6F0E-4B1C-95E8-7C93A0D768AA}" sibTransId="{B2CCEB7C-AD73-4729-9D6C-484AFE53A37D}"/>
    <dgm:cxn modelId="{D0F42A64-69DA-4F8B-A52F-8B6D9A387D20}" type="presOf" srcId="{6F610D06-91A4-4767-9881-39C52B2749F9}" destId="{947A1891-DACF-435C-9760-A309BB4D352B}" srcOrd="0" destOrd="0" presId="urn:microsoft.com/office/officeart/2005/8/layout/lProcess3"/>
    <dgm:cxn modelId="{8121B202-70C8-45DC-AE5E-13B0C762806D}" type="presParOf" srcId="{A9C96034-993F-4EF1-8255-C1C9E0691AB4}" destId="{AACA2E2E-6089-4343-8773-6199305B52EE}" srcOrd="0" destOrd="0" presId="urn:microsoft.com/office/officeart/2005/8/layout/lProcess3"/>
    <dgm:cxn modelId="{3B611C47-E18C-4C9B-B0C1-1FEAA00E1F42}" type="presParOf" srcId="{AACA2E2E-6089-4343-8773-6199305B52EE}" destId="{14FE406E-A9A6-4600-8147-FDE709972EB4}" srcOrd="0" destOrd="0" presId="urn:microsoft.com/office/officeart/2005/8/layout/lProcess3"/>
    <dgm:cxn modelId="{4ABA897E-1821-433C-BF1F-ECB4855947F1}" type="presParOf" srcId="{A9C96034-993F-4EF1-8255-C1C9E0691AB4}" destId="{77338940-091B-4EB3-8A7B-DA51066E3B7D}" srcOrd="1" destOrd="0" presId="urn:microsoft.com/office/officeart/2005/8/layout/lProcess3"/>
    <dgm:cxn modelId="{A73BDA4B-0874-4945-B633-F39B415DDF58}" type="presParOf" srcId="{A9C96034-993F-4EF1-8255-C1C9E0691AB4}" destId="{87BE2497-6E51-420D-ABF5-250460144FF3}" srcOrd="2" destOrd="0" presId="urn:microsoft.com/office/officeart/2005/8/layout/lProcess3"/>
    <dgm:cxn modelId="{83851398-D463-427D-A405-226940224B44}" type="presParOf" srcId="{87BE2497-6E51-420D-ABF5-250460144FF3}" destId="{B0838460-1431-4CC8-A839-574EC05E3D52}" srcOrd="0" destOrd="0" presId="urn:microsoft.com/office/officeart/2005/8/layout/lProcess3"/>
    <dgm:cxn modelId="{EFDCA77E-8093-484D-87F7-DA645CC8EA89}" type="presParOf" srcId="{A9C96034-993F-4EF1-8255-C1C9E0691AB4}" destId="{1D19FA91-E20C-48DD-BB80-F4B73305454D}" srcOrd="3" destOrd="0" presId="urn:microsoft.com/office/officeart/2005/8/layout/lProcess3"/>
    <dgm:cxn modelId="{2BF90F5D-3D38-4041-B393-0AF93D9A4AA1}" type="presParOf" srcId="{A9C96034-993F-4EF1-8255-C1C9E0691AB4}" destId="{D6CD39BB-184B-450B-9025-E4F9299050D2}" srcOrd="4" destOrd="0" presId="urn:microsoft.com/office/officeart/2005/8/layout/lProcess3"/>
    <dgm:cxn modelId="{90E259FD-9F2C-48A0-9A79-B6F4814C082F}" type="presParOf" srcId="{D6CD39BB-184B-450B-9025-E4F9299050D2}" destId="{650BCDD6-7191-42E4-AC82-6A680E89A9E5}" srcOrd="0" destOrd="0" presId="urn:microsoft.com/office/officeart/2005/8/layout/lProcess3"/>
    <dgm:cxn modelId="{FBFA4044-1AFC-4D89-AECC-2F1C366BED05}" type="presParOf" srcId="{D6CD39BB-184B-450B-9025-E4F9299050D2}" destId="{82B683E2-E332-41DA-81D4-3D581C2D1EBD}" srcOrd="1" destOrd="0" presId="urn:microsoft.com/office/officeart/2005/8/layout/lProcess3"/>
    <dgm:cxn modelId="{9691DB3E-AD4D-4196-A966-F818D7D13A1B}" type="presParOf" srcId="{D6CD39BB-184B-450B-9025-E4F9299050D2}" destId="{0743B5C9-4A7C-47E1-955B-EE797AB7B97D}" srcOrd="2" destOrd="0" presId="urn:microsoft.com/office/officeart/2005/8/layout/lProcess3"/>
    <dgm:cxn modelId="{E6EA3E89-427E-4822-9206-C20E868E513A}" type="presParOf" srcId="{D6CD39BB-184B-450B-9025-E4F9299050D2}" destId="{88E06645-3CF8-41F2-9007-2BF412A1947F}" srcOrd="3" destOrd="0" presId="urn:microsoft.com/office/officeart/2005/8/layout/lProcess3"/>
    <dgm:cxn modelId="{850A1FD2-AE43-46E1-AC3B-10AECA973A9C}" type="presParOf" srcId="{D6CD39BB-184B-450B-9025-E4F9299050D2}" destId="{947A1891-DACF-435C-9760-A309BB4D352B}" srcOrd="4" destOrd="0" presId="urn:microsoft.com/office/officeart/2005/8/layout/lProcess3"/>
    <dgm:cxn modelId="{39E6AE82-F3A9-4BCD-AC31-D1B8D57079EC}" type="presParOf" srcId="{D6CD39BB-184B-450B-9025-E4F9299050D2}" destId="{C928320A-82B8-4FBA-A74D-99E66CEE55E4}" srcOrd="5" destOrd="0" presId="urn:microsoft.com/office/officeart/2005/8/layout/lProcess3"/>
    <dgm:cxn modelId="{65C33A54-3B62-4624-B942-5308359D9F91}" type="presParOf" srcId="{D6CD39BB-184B-450B-9025-E4F9299050D2}" destId="{B373FE76-EA65-4F8D-A496-446883CBA7CC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FE406E-A9A6-4600-8147-FDE709972EB4}">
      <dsp:nvSpPr>
        <dsp:cNvPr id="0" name=""/>
        <dsp:cNvSpPr/>
      </dsp:nvSpPr>
      <dsp:spPr>
        <a:xfrm>
          <a:off x="5677" y="299029"/>
          <a:ext cx="2912759" cy="11651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hlinkClick xmlns:r="http://schemas.openxmlformats.org/officeDocument/2006/relationships" r:id="" action="ppaction://hlinksldjump"/>
            </a:rPr>
            <a:t>Basic terminology</a:t>
          </a:r>
          <a:endParaRPr lang="en-US" sz="2700" kern="1200" dirty="0"/>
        </a:p>
      </dsp:txBody>
      <dsp:txXfrm>
        <a:off x="5677" y="299029"/>
        <a:ext cx="2912759" cy="1165103"/>
      </dsp:txXfrm>
    </dsp:sp>
    <dsp:sp modelId="{B0838460-1431-4CC8-A839-574EC05E3D52}">
      <dsp:nvSpPr>
        <dsp:cNvPr id="0" name=""/>
        <dsp:cNvSpPr/>
      </dsp:nvSpPr>
      <dsp:spPr>
        <a:xfrm>
          <a:off x="5677" y="1627248"/>
          <a:ext cx="2912759" cy="11651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hlinkClick xmlns:r="http://schemas.openxmlformats.org/officeDocument/2006/relationships" r:id="" action="ppaction://hlinksldjump"/>
            </a:rPr>
            <a:t>Substitution and evaluating</a:t>
          </a:r>
          <a:endParaRPr lang="en-US" sz="2700" kern="1200" dirty="0"/>
        </a:p>
      </dsp:txBody>
      <dsp:txXfrm>
        <a:off x="5677" y="1627248"/>
        <a:ext cx="2912759" cy="1165103"/>
      </dsp:txXfrm>
    </dsp:sp>
    <dsp:sp modelId="{650BCDD6-7191-42E4-AC82-6A680E89A9E5}">
      <dsp:nvSpPr>
        <dsp:cNvPr id="0" name=""/>
        <dsp:cNvSpPr/>
      </dsp:nvSpPr>
      <dsp:spPr>
        <a:xfrm>
          <a:off x="5677" y="2955466"/>
          <a:ext cx="2912759" cy="11651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Laws of Exponents</a:t>
          </a:r>
          <a:endParaRPr lang="en-US" sz="2700" kern="1200" dirty="0"/>
        </a:p>
      </dsp:txBody>
      <dsp:txXfrm>
        <a:off x="5677" y="2955466"/>
        <a:ext cx="2912759" cy="1165103"/>
      </dsp:txXfrm>
    </dsp:sp>
    <dsp:sp modelId="{0743B5C9-4A7C-47E1-955B-EE797AB7B97D}">
      <dsp:nvSpPr>
        <dsp:cNvPr id="0" name=""/>
        <dsp:cNvSpPr/>
      </dsp:nvSpPr>
      <dsp:spPr>
        <a:xfrm>
          <a:off x="2539778" y="3054500"/>
          <a:ext cx="2417590" cy="96703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hlinkClick xmlns:r="http://schemas.openxmlformats.org/officeDocument/2006/relationships" r:id="" action="ppaction://hlinksldjump"/>
            </a:rPr>
            <a:t>Multiplication Properties</a:t>
          </a:r>
          <a:endParaRPr lang="en-US" sz="13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hlinkClick xmlns:r="http://schemas.openxmlformats.org/officeDocument/2006/relationships" r:id="" action="ppaction://hlinksldjump"/>
            </a:rPr>
            <a:t>Product of powers</a:t>
          </a:r>
          <a:endParaRPr lang="en-US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hlinkClick xmlns:r="http://schemas.openxmlformats.org/officeDocument/2006/relationships" r:id="" action="ppaction://hlinksldjump"/>
            </a:rPr>
            <a:t>Power to a power</a:t>
          </a:r>
          <a:endParaRPr lang="en-US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hlinkClick xmlns:r="http://schemas.openxmlformats.org/officeDocument/2006/relationships" r:id="" action="ppaction://hlinksldjump"/>
            </a:rPr>
            <a:t>Power of a product</a:t>
          </a:r>
          <a:endParaRPr lang="en-US" sz="1000" kern="1200" dirty="0"/>
        </a:p>
      </dsp:txBody>
      <dsp:txXfrm>
        <a:off x="2539778" y="3054500"/>
        <a:ext cx="2417590" cy="967036"/>
      </dsp:txXfrm>
    </dsp:sp>
    <dsp:sp modelId="{947A1891-DACF-435C-9760-A309BB4D352B}">
      <dsp:nvSpPr>
        <dsp:cNvPr id="0" name=""/>
        <dsp:cNvSpPr/>
      </dsp:nvSpPr>
      <dsp:spPr>
        <a:xfrm>
          <a:off x="4618906" y="3054500"/>
          <a:ext cx="2417590" cy="96703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hlinkClick xmlns:r="http://schemas.openxmlformats.org/officeDocument/2006/relationships" r:id="" action="ppaction://hlinksldjump"/>
            </a:rPr>
            <a:t>Zero and negative exponents</a:t>
          </a:r>
          <a:endParaRPr lang="en-US" sz="1300" kern="1200" dirty="0"/>
        </a:p>
      </dsp:txBody>
      <dsp:txXfrm>
        <a:off x="4618906" y="3054500"/>
        <a:ext cx="2417590" cy="967036"/>
      </dsp:txXfrm>
    </dsp:sp>
    <dsp:sp modelId="{B373FE76-EA65-4F8D-A496-446883CBA7CC}">
      <dsp:nvSpPr>
        <dsp:cNvPr id="0" name=""/>
        <dsp:cNvSpPr/>
      </dsp:nvSpPr>
      <dsp:spPr>
        <a:xfrm>
          <a:off x="6698033" y="3054500"/>
          <a:ext cx="2417590" cy="96703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hlinkClick xmlns:r="http://schemas.openxmlformats.org/officeDocument/2006/relationships" r:id="" action="ppaction://noaction"/>
            </a:rPr>
            <a:t>Division properties of exponents</a:t>
          </a:r>
          <a:endParaRPr lang="en-US" sz="13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hlinkClick xmlns:r="http://schemas.openxmlformats.org/officeDocument/2006/relationships" r:id="" action="ppaction://hlinksldjump"/>
            </a:rPr>
            <a:t>Quotient of powers</a:t>
          </a:r>
          <a:endParaRPr lang="en-US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hlinkClick xmlns:r="http://schemas.openxmlformats.org/officeDocument/2006/relationships" r:id="" action="ppaction://hlinksldjump"/>
            </a:rPr>
            <a:t>Power of a quotient</a:t>
          </a:r>
          <a:endParaRPr lang="en-US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000" kern="1200" dirty="0"/>
        </a:p>
      </dsp:txBody>
      <dsp:txXfrm>
        <a:off x="6698033" y="3054500"/>
        <a:ext cx="2417590" cy="9670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image" Target="../media/image59.wmf"/><Relationship Id="rId7" Type="http://schemas.openxmlformats.org/officeDocument/2006/relationships/image" Target="../media/image63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6" Type="http://schemas.openxmlformats.org/officeDocument/2006/relationships/image" Target="../media/image62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4" Type="http://schemas.openxmlformats.org/officeDocument/2006/relationships/image" Target="../media/image6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10" Type="http://schemas.openxmlformats.org/officeDocument/2006/relationships/image" Target="../media/image21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11" Type="http://schemas.openxmlformats.org/officeDocument/2006/relationships/image" Target="../media/image47.wmf"/><Relationship Id="rId5" Type="http://schemas.openxmlformats.org/officeDocument/2006/relationships/image" Target="../media/image41.wmf"/><Relationship Id="rId10" Type="http://schemas.openxmlformats.org/officeDocument/2006/relationships/image" Target="../media/image46.wmf"/><Relationship Id="rId4" Type="http://schemas.openxmlformats.org/officeDocument/2006/relationships/image" Target="../media/image40.wmf"/><Relationship Id="rId9" Type="http://schemas.openxmlformats.org/officeDocument/2006/relationships/image" Target="../media/image4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F547774-FAF1-4F2A-B44F-9079A1B04740}" type="datetimeFigureOut">
              <a:rPr lang="en-US"/>
              <a:pPr>
                <a:defRPr/>
              </a:pPr>
              <a:t>9/6/2013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1CE1484-7028-4D5F-9984-E7C55FB93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4BBE7-D568-4EE6-8B44-21F690397657}" type="datetimeFigureOut">
              <a:rPr lang="en-US"/>
              <a:pPr>
                <a:defRPr/>
              </a:pPr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BD3B0-4DDA-4A29-B605-9EB7D3403B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831E3-BC63-4C49-8F3E-46F2A2508651}" type="datetimeFigureOut">
              <a:rPr lang="en-US"/>
              <a:pPr>
                <a:defRPr/>
              </a:pPr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601AD-BCE6-4F7A-B061-280423843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B8BC0-9313-4568-922A-41ABEEF23FE3}" type="datetimeFigureOut">
              <a:rPr lang="en-US"/>
              <a:pPr>
                <a:defRPr/>
              </a:pPr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CFDBB-1F78-408D-A5A9-C28C6B53F4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CFBBF-8146-4DC3-AF69-4B3FD60EDEBA}" type="datetimeFigureOut">
              <a:rPr lang="en-US"/>
              <a:pPr>
                <a:defRPr/>
              </a:pPr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BC244-515C-40D6-A9D5-DE7029D42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C148F-C2D2-4EF4-BBFE-1157D90F9797}" type="datetimeFigureOut">
              <a:rPr lang="en-US"/>
              <a:pPr>
                <a:defRPr/>
              </a:pPr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51FCD-3ECA-4231-BDCB-C6E6D486CA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F78A3-EA52-4882-BEA7-DCDADF894BA1}" type="datetimeFigureOut">
              <a:rPr lang="en-US"/>
              <a:pPr>
                <a:defRPr/>
              </a:pPr>
              <a:t>9/6/2013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BCFCB-567D-4318-AC35-F762AA110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29420-B9FC-42AA-BE95-957E062BFEBD}" type="datetimeFigureOut">
              <a:rPr lang="en-US"/>
              <a:pPr>
                <a:defRPr/>
              </a:pPr>
              <a:t>9/6/2013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10894-8905-4AD2-9822-78D4B09876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345EC-DEDF-4E68-B610-2C4304FDEB1D}" type="datetimeFigureOut">
              <a:rPr lang="en-US"/>
              <a:pPr>
                <a:defRPr/>
              </a:pPr>
              <a:t>9/6/2013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E7562-1B05-4586-94A2-514C81011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6700E-EA0B-4C4F-9389-31D6C9A03DA9}" type="datetimeFigureOut">
              <a:rPr lang="en-US"/>
              <a:pPr>
                <a:defRPr/>
              </a:pPr>
              <a:t>9/6/2013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226DF-08A3-4721-84B7-DA05E8597D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26E5A-09D0-4DE9-BA7A-32532FDFEA8D}" type="datetimeFigureOut">
              <a:rPr lang="en-US"/>
              <a:pPr>
                <a:defRPr/>
              </a:pPr>
              <a:t>9/6/2013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32F7B-E1EE-40D2-B81D-5692239448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A5874-1350-407D-B3EB-9E0F36012F05}" type="datetimeFigureOut">
              <a:rPr lang="en-US"/>
              <a:pPr>
                <a:defRPr/>
              </a:pPr>
              <a:t>9/6/2013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B0FD7-9E44-49B1-BAB7-1CAAE787EA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4D461E-7988-4769-A5D4-3573CBC77CE8}" type="datetimeFigureOut">
              <a:rPr lang="en-US"/>
              <a:pPr>
                <a:defRPr/>
              </a:pPr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341ECB5-AD80-433D-ADED-82B1E5FA2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55.bin"/><Relationship Id="rId4" Type="http://schemas.openxmlformats.org/officeDocument/2006/relationships/oleObject" Target="../embeddings/oleObject5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58.bin"/><Relationship Id="rId4" Type="http://schemas.openxmlformats.org/officeDocument/2006/relationships/oleObject" Target="../embeddings/oleObject5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62.bin"/><Relationship Id="rId11" Type="http://schemas.openxmlformats.org/officeDocument/2006/relationships/slide" Target="slide14.xml"/><Relationship Id="rId5" Type="http://schemas.openxmlformats.org/officeDocument/2006/relationships/oleObject" Target="../embeddings/oleObject61.bin"/><Relationship Id="rId10" Type="http://schemas.openxmlformats.org/officeDocument/2006/relationships/oleObject" Target="../embeddings/oleObject66.bin"/><Relationship Id="rId4" Type="http://schemas.openxmlformats.org/officeDocument/2006/relationships/oleObject" Target="../embeddings/oleObject60.bin"/><Relationship Id="rId9" Type="http://schemas.openxmlformats.org/officeDocument/2006/relationships/oleObject" Target="../embeddings/oleObject6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70.bin"/><Relationship Id="rId5" Type="http://schemas.openxmlformats.org/officeDocument/2006/relationships/oleObject" Target="../embeddings/oleObject69.bin"/><Relationship Id="rId4" Type="http://schemas.openxmlformats.org/officeDocument/2006/relationships/oleObject" Target="../embeddings/oleObject6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slide" Target="slide3.x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slide" Target="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slide" Target="slide6.x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Relationship Id="rId14" Type="http://schemas.openxmlformats.org/officeDocument/2006/relationships/oleObject" Target="../embeddings/oleObject2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7.bin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6.bin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3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oleObject" Target="../embeddings/oleObject49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3.bin"/><Relationship Id="rId12" Type="http://schemas.openxmlformats.org/officeDocument/2006/relationships/oleObject" Target="../embeddings/oleObject4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2.bin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1.bin"/><Relationship Id="rId10" Type="http://schemas.openxmlformats.org/officeDocument/2006/relationships/oleObject" Target="../embeddings/oleObject46.bin"/><Relationship Id="rId4" Type="http://schemas.openxmlformats.org/officeDocument/2006/relationships/oleObject" Target="../embeddings/oleObject40.bin"/><Relationship Id="rId9" Type="http://schemas.openxmlformats.org/officeDocument/2006/relationships/oleObject" Target="../embeddings/oleObject4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RATIONAL EXPONENTS</a:t>
            </a:r>
          </a:p>
        </p:txBody>
      </p:sp>
      <p:graphicFrame>
        <p:nvGraphicFramePr>
          <p:cNvPr id="4" name="Diagram 3">
            <a:hlinkClick r:id="rId2" action="ppaction://hlinksldjump"/>
          </p:cNvPr>
          <p:cNvGraphicFramePr/>
          <p:nvPr/>
        </p:nvGraphicFramePr>
        <p:xfrm>
          <a:off x="22698" y="1752600"/>
          <a:ext cx="9121302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3276600" y="36576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Assignments</a:t>
            </a:r>
          </a:p>
        </p:txBody>
      </p:sp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2895600" y="59436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Assignments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762000" y="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MULTIPLICATION PROPERTIES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990600"/>
            <a:ext cx="6400800" cy="609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SUMMARY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09600" y="1905000"/>
            <a:ext cx="3048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PRODUCT OF POWERS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3962400" y="1676400"/>
          <a:ext cx="2933700" cy="711200"/>
        </p:xfrm>
        <a:graphic>
          <a:graphicData uri="http://schemas.openxmlformats.org/presentationml/2006/ole">
            <p:oleObj spid="_x0000_s11269" name="Equation" r:id="rId3" imgW="837836" imgH="203112" progId="Equation.3">
              <p:embed/>
            </p:oleObj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85800" y="3276600"/>
            <a:ext cx="327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POWER TO A POWER</a:t>
            </a: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4191000" y="2971800"/>
          <a:ext cx="2336800" cy="876300"/>
        </p:xfrm>
        <a:graphic>
          <a:graphicData uri="http://schemas.openxmlformats.org/presentationml/2006/ole">
            <p:oleObj spid="_x0000_s11271" name="Equation" r:id="rId4" imgW="710891" imgH="266584" progId="Equation.3">
              <p:embed/>
            </p:oleObj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33400" y="4648200"/>
            <a:ext cx="472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POWER OF PRODUCT</a:t>
            </a:r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4114800" y="4419600"/>
          <a:ext cx="2400300" cy="685800"/>
        </p:xfrm>
        <a:graphic>
          <a:graphicData uri="http://schemas.openxmlformats.org/presentationml/2006/ole">
            <p:oleObj spid="_x0000_s11273" name="Equation" r:id="rId5" imgW="800100" imgH="228600" progId="Equation.3">
              <p:embed/>
            </p:oleObj>
          </a:graphicData>
        </a:graphic>
      </p:graphicFrame>
      <p:sp>
        <p:nvSpPr>
          <p:cNvPr id="10" name="Action Button: Home 9">
            <a:hlinkClick r:id="" action="ppaction://hlinkshowjump?jump=firstslide" highlightClick="1"/>
          </p:cNvPr>
          <p:cNvSpPr/>
          <p:nvPr/>
        </p:nvSpPr>
        <p:spPr>
          <a:xfrm>
            <a:off x="7315200" y="5638800"/>
            <a:ext cx="7620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85800" y="2438400"/>
            <a:ext cx="2438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ADD THE EXPONENTS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85800" y="3810000"/>
            <a:ext cx="2895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MULTIPLY THE EXPONENTS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8" grpId="0"/>
      <p:bldP spid="10" grpId="0" animBg="1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ZERO AND NEGATIVE EXPONENTS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914400" y="1524000"/>
            <a:ext cx="6858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Calibri" pitchFamily="34" charset="0"/>
              </a:rPr>
              <a:t>ANYTHING TO THE ZERO POWER IS 1</a:t>
            </a:r>
            <a:r>
              <a:rPr lang="en-US">
                <a:latin typeface="Calibri" pitchFamily="34" charset="0"/>
              </a:rPr>
              <a:t>.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304800" y="2057400"/>
          <a:ext cx="1752600" cy="4484688"/>
        </p:xfrm>
        <a:graphic>
          <a:graphicData uri="http://schemas.openxmlformats.org/presentationml/2006/ole">
            <p:oleObj spid="_x0000_s12292" name="Equation" r:id="rId3" imgW="863600" imgH="2209800" progId="Equation.3">
              <p:embed/>
            </p:oleObj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3200400" y="1981200"/>
          <a:ext cx="5010150" cy="3048000"/>
        </p:xfrm>
        <a:graphic>
          <a:graphicData uri="http://schemas.openxmlformats.org/presentationml/2006/ole">
            <p:oleObj spid="_x0000_s12293" name="Equation" r:id="rId4" imgW="1816100" imgH="110490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3352800" y="4876800"/>
          <a:ext cx="4533900" cy="1295400"/>
        </p:xfrm>
        <a:graphic>
          <a:graphicData uri="http://schemas.openxmlformats.org/presentationml/2006/ole">
            <p:oleObj spid="_x0000_s12294" name="Equation" r:id="rId5" imgW="2133600" imgH="609600" progId="Equation.3">
              <p:embed/>
            </p:oleObj>
          </a:graphicData>
        </a:graphic>
      </p:graphicFrame>
      <p:sp>
        <p:nvSpPr>
          <p:cNvPr id="7" name="Action Button: Home 6">
            <a:hlinkClick r:id="" action="ppaction://hlinkshowjump?jump=firstslide" highlightClick="1"/>
          </p:cNvPr>
          <p:cNvSpPr/>
          <p:nvPr/>
        </p:nvSpPr>
        <p:spPr>
          <a:xfrm>
            <a:off x="7924800" y="6172200"/>
            <a:ext cx="685800" cy="5334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DIVISION PROPERTIES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990600"/>
            <a:ext cx="6400800" cy="685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QUOTIENT OF POWERS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52400" y="1447800"/>
            <a:ext cx="899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This property is used when dividing two or more exponential expressions with the same base.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228600" y="1981200"/>
          <a:ext cx="3424238" cy="1162050"/>
        </p:xfrm>
        <a:graphic>
          <a:graphicData uri="http://schemas.openxmlformats.org/presentationml/2006/ole">
            <p:oleObj spid="_x0000_s13317" name="Equation" r:id="rId3" imgW="1307532" imgH="444307" progId="Equation.3">
              <p:embed/>
            </p:oleObj>
          </a:graphicData>
        </a:graphic>
      </p:graphicFrame>
      <p:cxnSp>
        <p:nvCxnSpPr>
          <p:cNvPr id="10" name="Straight Connector 9"/>
          <p:cNvCxnSpPr/>
          <p:nvPr/>
        </p:nvCxnSpPr>
        <p:spPr>
          <a:xfrm rot="5400000">
            <a:off x="1143000" y="2133600"/>
            <a:ext cx="533400" cy="381000"/>
          </a:xfrm>
          <a:prstGeom prst="line">
            <a:avLst/>
          </a:prstGeom>
          <a:ln w="349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1524000" y="2133600"/>
            <a:ext cx="609600" cy="457200"/>
          </a:xfrm>
          <a:prstGeom prst="line">
            <a:avLst/>
          </a:prstGeom>
          <a:ln w="349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1600200" y="2743200"/>
            <a:ext cx="533400" cy="381000"/>
          </a:xfrm>
          <a:prstGeom prst="line">
            <a:avLst/>
          </a:prstGeom>
          <a:ln w="349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2019300" y="2705100"/>
            <a:ext cx="609600" cy="381000"/>
          </a:xfrm>
          <a:prstGeom prst="line">
            <a:avLst/>
          </a:prstGeom>
          <a:ln w="349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2171700" y="2095500"/>
            <a:ext cx="457200" cy="381000"/>
          </a:xfrm>
          <a:prstGeom prst="line">
            <a:avLst/>
          </a:prstGeom>
          <a:ln w="349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2514600" y="2743200"/>
            <a:ext cx="533400" cy="381000"/>
          </a:xfrm>
          <a:prstGeom prst="line">
            <a:avLst/>
          </a:prstGeom>
          <a:ln w="349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3"/>
          <p:cNvGraphicFramePr>
            <a:graphicFrameLocks noChangeAspect="1"/>
          </p:cNvGraphicFramePr>
          <p:nvPr/>
        </p:nvGraphicFramePr>
        <p:xfrm>
          <a:off x="3657600" y="2057400"/>
          <a:ext cx="2209800" cy="1038225"/>
        </p:xfrm>
        <a:graphic>
          <a:graphicData uri="http://schemas.openxmlformats.org/presentationml/2006/ole">
            <p:oleObj spid="_x0000_s13324" name="Equation" r:id="rId4" imgW="837836" imgH="393529" progId="Equation.3">
              <p:embed/>
            </p:oleObj>
          </a:graphicData>
        </a:graphic>
      </p:graphicFrame>
      <p:graphicFrame>
        <p:nvGraphicFramePr>
          <p:cNvPr id="22" name="Object 4"/>
          <p:cNvGraphicFramePr>
            <a:graphicFrameLocks noChangeAspect="1"/>
          </p:cNvGraphicFramePr>
          <p:nvPr/>
        </p:nvGraphicFramePr>
        <p:xfrm>
          <a:off x="228600" y="4038600"/>
          <a:ext cx="5334000" cy="1428750"/>
        </p:xfrm>
        <a:graphic>
          <a:graphicData uri="http://schemas.openxmlformats.org/presentationml/2006/ole">
            <p:oleObj spid="_x0000_s13325" name="Equation" r:id="rId5" imgW="2133600" imgH="571500" progId="Equation.3">
              <p:embed/>
            </p:oleObj>
          </a:graphicData>
        </a:graphic>
      </p:graphicFrame>
      <p:sp>
        <p:nvSpPr>
          <p:cNvPr id="23" name="Action Button: Home 22">
            <a:hlinkClick r:id="" action="ppaction://hlinkshowjump?jump=firstslide" highlightClick="1"/>
          </p:cNvPr>
          <p:cNvSpPr/>
          <p:nvPr/>
        </p:nvSpPr>
        <p:spPr>
          <a:xfrm>
            <a:off x="7391400" y="5943600"/>
            <a:ext cx="7620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DIVISION PROPERTIES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143000"/>
            <a:ext cx="6400800" cy="685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POWER OF A QUOTIENT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981200" y="1981200"/>
          <a:ext cx="2979738" cy="1168400"/>
        </p:xfrm>
        <a:graphic>
          <a:graphicData uri="http://schemas.openxmlformats.org/presentationml/2006/ole">
            <p:oleObj spid="_x0000_s14340" name="Equation" r:id="rId3" imgW="1295400" imgH="508000" progId="Equation.3">
              <p:embed/>
            </p:oleObj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600" y="3200400"/>
            <a:ext cx="2057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Hard Example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280988" y="3581400"/>
          <a:ext cx="2227262" cy="1414463"/>
        </p:xfrm>
        <a:graphic>
          <a:graphicData uri="http://schemas.openxmlformats.org/presentationml/2006/ole">
            <p:oleObj spid="_x0000_s14342" name="Equation" r:id="rId4" imgW="800100" imgH="508000" progId="Equation.3">
              <p:embed/>
            </p:oleObj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2667000" y="3733800"/>
          <a:ext cx="2090738" cy="1219200"/>
        </p:xfrm>
        <a:graphic>
          <a:graphicData uri="http://schemas.openxmlformats.org/presentationml/2006/ole">
            <p:oleObj spid="_x0000_s14343" name="Equation" r:id="rId5" imgW="761669" imgH="444307" progId="Equation.3">
              <p:embed/>
            </p:oleObj>
          </a:graphicData>
        </a:graphic>
      </p:graphicFrame>
      <p:graphicFrame>
        <p:nvGraphicFramePr>
          <p:cNvPr id="8" name="Object 5"/>
          <p:cNvGraphicFramePr>
            <a:graphicFrameLocks noChangeAspect="1"/>
          </p:cNvGraphicFramePr>
          <p:nvPr/>
        </p:nvGraphicFramePr>
        <p:xfrm>
          <a:off x="4724400" y="3733800"/>
          <a:ext cx="1906588" cy="1212850"/>
        </p:xfrm>
        <a:graphic>
          <a:graphicData uri="http://schemas.openxmlformats.org/presentationml/2006/ole">
            <p:oleObj spid="_x0000_s14344" name="Equation" r:id="rId6" imgW="698197" imgH="444307" progId="Equation.3">
              <p:embed/>
            </p:oleObj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6553200" y="3733800"/>
          <a:ext cx="1765300" cy="1235075"/>
        </p:xfrm>
        <a:graphic>
          <a:graphicData uri="http://schemas.openxmlformats.org/presentationml/2006/ole">
            <p:oleObj spid="_x0000_s14345" name="Equation" r:id="rId7" imgW="634725" imgH="444307" progId="Equation.3">
              <p:embed/>
            </p:oleObj>
          </a:graphicData>
        </a:graphic>
      </p:graphicFrame>
      <p:sp>
        <p:nvSpPr>
          <p:cNvPr id="13" name="Freeform 12"/>
          <p:cNvSpPr/>
          <p:nvPr/>
        </p:nvSpPr>
        <p:spPr>
          <a:xfrm>
            <a:off x="579438" y="4430713"/>
            <a:ext cx="8339137" cy="862012"/>
          </a:xfrm>
          <a:custGeom>
            <a:avLst/>
            <a:gdLst>
              <a:gd name="connsiteX0" fmla="*/ 7804597 w 8339071"/>
              <a:gd name="connsiteY0" fmla="*/ 0 h 862885"/>
              <a:gd name="connsiteX1" fmla="*/ 7276564 w 8339071"/>
              <a:gd name="connsiteY1" fmla="*/ 656823 h 862885"/>
              <a:gd name="connsiteX2" fmla="*/ 1429555 w 8339071"/>
              <a:gd name="connsiteY2" fmla="*/ 656823 h 862885"/>
              <a:gd name="connsiteX3" fmla="*/ 0 w 8339071"/>
              <a:gd name="connsiteY3" fmla="*/ 862885 h 862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39071" h="862885">
                <a:moveTo>
                  <a:pt x="7804597" y="0"/>
                </a:moveTo>
                <a:cubicBezTo>
                  <a:pt x="8071834" y="273676"/>
                  <a:pt x="8339071" y="547353"/>
                  <a:pt x="7276564" y="656823"/>
                </a:cubicBezTo>
                <a:cubicBezTo>
                  <a:pt x="6214057" y="766293"/>
                  <a:pt x="2642316" y="622479"/>
                  <a:pt x="1429555" y="656823"/>
                </a:cubicBezTo>
                <a:cubicBezTo>
                  <a:pt x="216794" y="691167"/>
                  <a:pt x="108397" y="777026"/>
                  <a:pt x="0" y="86288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aphicFrame>
        <p:nvGraphicFramePr>
          <p:cNvPr id="14347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4347" name="Equation" r:id="rId8" imgW="114151" imgH="215619" progId="Equation.3">
              <p:embed/>
            </p:oleObj>
          </a:graphicData>
        </a:graphic>
      </p:graphicFrame>
      <p:graphicFrame>
        <p:nvGraphicFramePr>
          <p:cNvPr id="12296" name="Object 8"/>
          <p:cNvGraphicFramePr>
            <a:graphicFrameLocks noChangeAspect="1"/>
          </p:cNvGraphicFramePr>
          <p:nvPr/>
        </p:nvGraphicFramePr>
        <p:xfrm>
          <a:off x="228600" y="5410200"/>
          <a:ext cx="1765300" cy="1235075"/>
        </p:xfrm>
        <a:graphic>
          <a:graphicData uri="http://schemas.openxmlformats.org/presentationml/2006/ole">
            <p:oleObj spid="_x0000_s14348" name="Equation" r:id="rId9" imgW="634725" imgH="444307" progId="Equation.3">
              <p:embed/>
            </p:oleObj>
          </a:graphicData>
        </a:graphic>
      </p:graphicFrame>
      <p:cxnSp>
        <p:nvCxnSpPr>
          <p:cNvPr id="17" name="Straight Connector 16"/>
          <p:cNvCxnSpPr/>
          <p:nvPr/>
        </p:nvCxnSpPr>
        <p:spPr>
          <a:xfrm rot="5400000">
            <a:off x="838200" y="5410200"/>
            <a:ext cx="228600" cy="22860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914400" y="6096000"/>
            <a:ext cx="228600" cy="22860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1181100" y="5448300"/>
            <a:ext cx="381000" cy="30480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1333500" y="6134100"/>
            <a:ext cx="228600" cy="15240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Object 9"/>
          <p:cNvGraphicFramePr>
            <a:graphicFrameLocks noChangeAspect="1"/>
          </p:cNvGraphicFramePr>
          <p:nvPr/>
        </p:nvGraphicFramePr>
        <p:xfrm>
          <a:off x="2133600" y="5486400"/>
          <a:ext cx="946150" cy="1076325"/>
        </p:xfrm>
        <a:graphic>
          <a:graphicData uri="http://schemas.openxmlformats.org/presentationml/2006/ole">
            <p:oleObj spid="_x0000_s14353" name="Equation" r:id="rId10" imgW="368300" imgH="419100" progId="Equation.3">
              <p:embed/>
            </p:oleObj>
          </a:graphicData>
        </a:graphic>
      </p:graphicFrame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343400" y="5867400"/>
            <a:ext cx="3810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  <a:hlinkClick r:id="rId11" action="ppaction://hlinksldjump"/>
              </a:rPr>
              <a:t>Summary of Zero, Negative, and Division Properties</a:t>
            </a:r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0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3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8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3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ZERO, NEGATIVE, AND DIVISION PROPERTIES 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57200" y="1828800"/>
            <a:ext cx="160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Zero power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905000" y="1676400"/>
          <a:ext cx="1238250" cy="571500"/>
        </p:xfrm>
        <a:graphic>
          <a:graphicData uri="http://schemas.openxmlformats.org/presentationml/2006/ole">
            <p:oleObj spid="_x0000_s15364" name="Equation" r:id="rId3" imgW="495085" imgH="228501" progId="Equation.3">
              <p:embed/>
            </p:oleObj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8600" y="2514600"/>
            <a:ext cx="2819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Negative Exponents</a:t>
            </a: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457200" y="3124200"/>
          <a:ext cx="1504950" cy="2741613"/>
        </p:xfrm>
        <a:graphic>
          <a:graphicData uri="http://schemas.openxmlformats.org/presentationml/2006/ole">
            <p:oleObj spid="_x0000_s15366" name="Equation" r:id="rId4" imgW="571252" imgH="1040948" progId="Equation.3">
              <p:embed/>
            </p:oleObj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572000" y="1905000"/>
            <a:ext cx="3733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Quotient of powers</a:t>
            </a:r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4800600" y="2362200"/>
          <a:ext cx="1676400" cy="1152525"/>
        </p:xfrm>
        <a:graphic>
          <a:graphicData uri="http://schemas.openxmlformats.org/presentationml/2006/ole">
            <p:oleObj spid="_x0000_s15368" name="Equation" r:id="rId5" imgW="609600" imgH="419100" progId="Equation.3">
              <p:embed/>
            </p:oleObj>
          </a:graphicData>
        </a:graphic>
      </p:graphicFrame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724400" y="4038600"/>
            <a:ext cx="3352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Power of a quotient</a:t>
            </a:r>
          </a:p>
        </p:txBody>
      </p:sp>
      <p:graphicFrame>
        <p:nvGraphicFramePr>
          <p:cNvPr id="11" name="Object 6"/>
          <p:cNvGraphicFramePr>
            <a:graphicFrameLocks noChangeAspect="1"/>
          </p:cNvGraphicFramePr>
          <p:nvPr/>
        </p:nvGraphicFramePr>
        <p:xfrm>
          <a:off x="5029200" y="4724400"/>
          <a:ext cx="1778000" cy="1238250"/>
        </p:xfrm>
        <a:graphic>
          <a:graphicData uri="http://schemas.openxmlformats.org/presentationml/2006/ole">
            <p:oleObj spid="_x0000_s15370" name="Equation" r:id="rId6" imgW="710891" imgH="495085" progId="Equation.3">
              <p:embed/>
            </p:oleObj>
          </a:graphicData>
        </a:graphic>
      </p:graphicFrame>
      <p:sp>
        <p:nvSpPr>
          <p:cNvPr id="12" name="Action Button: Home 11">
            <a:hlinkClick r:id="" action="ppaction://hlinkshowjump?jump=firstslide" highlightClick="1"/>
          </p:cNvPr>
          <p:cNvSpPr/>
          <p:nvPr/>
        </p:nvSpPr>
        <p:spPr>
          <a:xfrm>
            <a:off x="7543800" y="5638800"/>
            <a:ext cx="914400" cy="762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10" grpId="0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Terminology</a:t>
            </a: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533400" y="1219200"/>
          <a:ext cx="7924800" cy="2451100"/>
        </p:xfrm>
        <a:graphic>
          <a:graphicData uri="http://schemas.openxmlformats.org/presentationml/2006/ole">
            <p:oleObj spid="_x0000_s3075" name="Equation" r:id="rId3" imgW="5092700" imgH="1574800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1447800" y="3276600"/>
          <a:ext cx="804863" cy="685800"/>
        </p:xfrm>
        <a:graphic>
          <a:graphicData uri="http://schemas.openxmlformats.org/presentationml/2006/ole">
            <p:oleObj spid="_x0000_s3076" name="Equation" r:id="rId4" imgW="177646" imgH="190335" progId="Equation.3">
              <p:embed/>
            </p:oleObj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V="1">
            <a:off x="1143000" y="3886200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 flipV="1">
            <a:off x="2133600" y="3276600"/>
            <a:ext cx="609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62000" y="4343400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BASE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895600" y="3124200"/>
            <a:ext cx="152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EXPONENT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209800" y="3733800"/>
            <a:ext cx="2438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971800" y="34290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means</a:t>
            </a:r>
          </a:p>
        </p:txBody>
      </p:sp>
      <p:graphicFrame>
        <p:nvGraphicFramePr>
          <p:cNvPr id="19" name="Object 7"/>
          <p:cNvGraphicFramePr>
            <a:graphicFrameLocks noChangeAspect="1"/>
          </p:cNvGraphicFramePr>
          <p:nvPr/>
        </p:nvGraphicFramePr>
        <p:xfrm>
          <a:off x="4648200" y="3581400"/>
          <a:ext cx="4025900" cy="317500"/>
        </p:xfrm>
        <a:graphic>
          <a:graphicData uri="http://schemas.openxmlformats.org/presentationml/2006/ole">
            <p:oleObj spid="_x0000_s3083" name="Equation" r:id="rId5" imgW="1002865" imgH="177723" progId="Equation.3">
              <p:embed/>
            </p:oleObj>
          </a:graphicData>
        </a:graphic>
      </p:graphicFrame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486400" y="5410200"/>
            <a:ext cx="2819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  <a:hlinkClick r:id="rId6" action="ppaction://hlinksldjump"/>
              </a:rPr>
              <a:t>Important Examples</a:t>
            </a:r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7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IMPORTANT EXAMPLES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946275" y="1371600"/>
          <a:ext cx="5111750" cy="1143000"/>
        </p:xfrm>
        <a:graphic>
          <a:graphicData uri="http://schemas.openxmlformats.org/presentationml/2006/ole">
            <p:oleObj spid="_x0000_s4099" name="Equation" r:id="rId3" imgW="2044700" imgH="45720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198563" y="2286000"/>
          <a:ext cx="6997700" cy="609600"/>
        </p:xfrm>
        <a:graphic>
          <a:graphicData uri="http://schemas.openxmlformats.org/presentationml/2006/ole">
            <p:oleObj spid="_x0000_s4100" name="Equation" r:id="rId4" imgW="260350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905000" y="3505200"/>
          <a:ext cx="4572000" cy="571500"/>
        </p:xfrm>
        <a:graphic>
          <a:graphicData uri="http://schemas.openxmlformats.org/presentationml/2006/ole">
            <p:oleObj spid="_x0000_s4101" name="Equation" r:id="rId5" imgW="182880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143000" y="4495800"/>
          <a:ext cx="6027738" cy="609600"/>
        </p:xfrm>
        <a:graphic>
          <a:graphicData uri="http://schemas.openxmlformats.org/presentationml/2006/ole">
            <p:oleObj spid="_x0000_s4102" name="Equation" r:id="rId6" imgW="2260600" imgH="228600" progId="Equation.3">
              <p:embed/>
            </p:oleObj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876800" y="5791200"/>
            <a:ext cx="2819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  <a:hlinkClick r:id="rId7" action="ppaction://hlinksldjump"/>
              </a:rPr>
              <a:t>Variable Examples</a:t>
            </a:r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Expressions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33400" y="1524000"/>
          <a:ext cx="8272463" cy="1524000"/>
        </p:xfrm>
        <a:graphic>
          <a:graphicData uri="http://schemas.openxmlformats.org/presentationml/2006/ole">
            <p:oleObj spid="_x0000_s5123" name="Equation" r:id="rId3" imgW="3860800" imgH="711200" progId="Equation.3">
              <p:embed/>
            </p:oleObj>
          </a:graphicData>
        </a:graphic>
      </p:graphicFrame>
      <p:sp>
        <p:nvSpPr>
          <p:cNvPr id="4" name="Action Button: Home 3">
            <a:hlinkClick r:id="" action="ppaction://hlinkshowjump?jump=firstslide" highlightClick="1"/>
          </p:cNvPr>
          <p:cNvSpPr/>
          <p:nvPr/>
        </p:nvSpPr>
        <p:spPr>
          <a:xfrm>
            <a:off x="7315200" y="5562600"/>
            <a:ext cx="1371600" cy="990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Substitution and Evaluating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3000" y="1447800"/>
            <a:ext cx="67818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STEPS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latin typeface="+mn-lt"/>
                <a:cs typeface="+mn-cs"/>
              </a:rPr>
              <a:t>Write out the original problem.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latin typeface="+mn-lt"/>
                <a:cs typeface="+mn-cs"/>
              </a:rPr>
              <a:t>Show the substitution with parentheses.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latin typeface="+mn-lt"/>
                <a:cs typeface="+mn-cs"/>
              </a:rPr>
              <a:t>Work out the problem.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2438400" y="3124200"/>
          <a:ext cx="3005138" cy="381000"/>
        </p:xfrm>
        <a:graphic>
          <a:graphicData uri="http://schemas.openxmlformats.org/presentationml/2006/ole">
            <p:oleObj spid="_x0000_s6148" name="Equation" r:id="rId3" imgW="1803400" imgH="22860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819400" y="3581400"/>
          <a:ext cx="1947863" cy="381000"/>
        </p:xfrm>
        <a:graphic>
          <a:graphicData uri="http://schemas.openxmlformats.org/presentationml/2006/ole">
            <p:oleObj spid="_x0000_s6149" name="Equation" r:id="rId4" imgW="1168400" imgH="228600" progId="Equation.3">
              <p:embed/>
            </p:oleObj>
          </a:graphicData>
        </a:graphic>
      </p:graphicFrame>
      <p:sp>
        <p:nvSpPr>
          <p:cNvPr id="10" name="Freeform 9"/>
          <p:cNvSpPr/>
          <p:nvPr/>
        </p:nvSpPr>
        <p:spPr>
          <a:xfrm>
            <a:off x="68263" y="2125663"/>
            <a:ext cx="2624137" cy="1738312"/>
          </a:xfrm>
          <a:custGeom>
            <a:avLst/>
            <a:gdLst>
              <a:gd name="connsiteX0" fmla="*/ 2622998 w 2622998"/>
              <a:gd name="connsiteY0" fmla="*/ 1738648 h 1738648"/>
              <a:gd name="connsiteX1" fmla="*/ 253285 w 2622998"/>
              <a:gd name="connsiteY1" fmla="*/ 1236372 h 1738648"/>
              <a:gd name="connsiteX2" fmla="*/ 1103290 w 2622998"/>
              <a:gd name="connsiteY2" fmla="*/ 0 h 173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2998" h="1738648">
                <a:moveTo>
                  <a:pt x="2622998" y="1738648"/>
                </a:moveTo>
                <a:cubicBezTo>
                  <a:pt x="1564784" y="1632397"/>
                  <a:pt x="506570" y="1526147"/>
                  <a:pt x="253285" y="1236372"/>
                </a:cubicBezTo>
                <a:cubicBezTo>
                  <a:pt x="0" y="946597"/>
                  <a:pt x="551645" y="473298"/>
                  <a:pt x="110329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3276600" y="4114800"/>
          <a:ext cx="838200" cy="685800"/>
        </p:xfrm>
        <a:graphic>
          <a:graphicData uri="http://schemas.openxmlformats.org/presentationml/2006/ole">
            <p:oleObj spid="_x0000_s6151" name="Equation" r:id="rId5" imgW="279400" imgH="228600" progId="Equation.3">
              <p:embed/>
            </p:oleObj>
          </a:graphicData>
        </a:graphic>
      </p:graphicFrame>
      <p:sp>
        <p:nvSpPr>
          <p:cNvPr id="13" name="Freeform 12"/>
          <p:cNvSpPr/>
          <p:nvPr/>
        </p:nvSpPr>
        <p:spPr>
          <a:xfrm>
            <a:off x="-61913" y="2498725"/>
            <a:ext cx="3217863" cy="2025650"/>
          </a:xfrm>
          <a:custGeom>
            <a:avLst/>
            <a:gdLst>
              <a:gd name="connsiteX0" fmla="*/ 3217572 w 3217572"/>
              <a:gd name="connsiteY0" fmla="*/ 1957589 h 2026277"/>
              <a:gd name="connsiteX1" fmla="*/ 332704 w 3217572"/>
              <a:gd name="connsiteY1" fmla="*/ 1700012 h 2026277"/>
              <a:gd name="connsiteX2" fmla="*/ 1221347 w 3217572"/>
              <a:gd name="connsiteY2" fmla="*/ 0 h 202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17572" h="2026277">
                <a:moveTo>
                  <a:pt x="3217572" y="1957589"/>
                </a:moveTo>
                <a:cubicBezTo>
                  <a:pt x="1941490" y="1991933"/>
                  <a:pt x="665408" y="2026277"/>
                  <a:pt x="332704" y="1700012"/>
                </a:cubicBezTo>
                <a:cubicBezTo>
                  <a:pt x="0" y="1373747"/>
                  <a:pt x="610673" y="686873"/>
                  <a:pt x="1221347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267200" y="4267200"/>
            <a:ext cx="91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=</a:t>
            </a:r>
            <a:r>
              <a:rPr lang="en-US">
                <a:latin typeface="Calibri" pitchFamily="34" charset="0"/>
              </a:rPr>
              <a:t>  </a:t>
            </a:r>
            <a:r>
              <a:rPr lang="en-US" sz="2400">
                <a:latin typeface="Calibri" pitchFamily="34" charset="0"/>
              </a:rPr>
              <a:t>64</a:t>
            </a:r>
          </a:p>
        </p:txBody>
      </p:sp>
      <p:sp>
        <p:nvSpPr>
          <p:cNvPr id="16" name="Freeform 15"/>
          <p:cNvSpPr/>
          <p:nvPr/>
        </p:nvSpPr>
        <p:spPr>
          <a:xfrm>
            <a:off x="4572000" y="2794000"/>
            <a:ext cx="2798763" cy="1765300"/>
          </a:xfrm>
          <a:custGeom>
            <a:avLst/>
            <a:gdLst>
              <a:gd name="connsiteX0" fmla="*/ 566670 w 2799008"/>
              <a:gd name="connsiteY0" fmla="*/ 1764406 h 1764406"/>
              <a:gd name="connsiteX1" fmla="*/ 2704563 w 2799008"/>
              <a:gd name="connsiteY1" fmla="*/ 850006 h 1764406"/>
              <a:gd name="connsiteX2" fmla="*/ 0 w 2799008"/>
              <a:gd name="connsiteY2" fmla="*/ 0 h 1764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9008" h="1764406">
                <a:moveTo>
                  <a:pt x="566670" y="1764406"/>
                </a:moveTo>
                <a:cubicBezTo>
                  <a:pt x="1682839" y="1454240"/>
                  <a:pt x="2799008" y="1144074"/>
                  <a:pt x="2704563" y="850006"/>
                </a:cubicBezTo>
                <a:cubicBezTo>
                  <a:pt x="2610118" y="555938"/>
                  <a:pt x="1305059" y="277969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867400" y="5486400"/>
            <a:ext cx="2667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  <a:hlinkClick r:id="rId6" action="ppaction://hlinksldjump"/>
              </a:rPr>
              <a:t>More Examples</a:t>
            </a:r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1295400" y="533400"/>
            <a:ext cx="7162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Evaluate the variable expression when x = 1, y = 2, and w = -3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304800" y="1066800"/>
          <a:ext cx="1600200" cy="533400"/>
        </p:xfrm>
        <a:graphic>
          <a:graphicData uri="http://schemas.openxmlformats.org/presentationml/2006/ole">
            <p:oleObj spid="_x0000_s7171" name="Equation" r:id="rId3" imgW="685800" imgH="228600" progId="Equation.3">
              <p:embed/>
            </p:oleObj>
          </a:graphicData>
        </a:graphic>
      </p:graphicFrame>
      <p:cxnSp>
        <p:nvCxnSpPr>
          <p:cNvPr id="5" name="Straight Arrow Connector 4"/>
          <p:cNvCxnSpPr/>
          <p:nvPr/>
        </p:nvCxnSpPr>
        <p:spPr>
          <a:xfrm rot="5400000">
            <a:off x="876301" y="1866900"/>
            <a:ext cx="5334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304800" y="2209800"/>
          <a:ext cx="1600200" cy="533400"/>
        </p:xfrm>
        <a:graphic>
          <a:graphicData uri="http://schemas.openxmlformats.org/presentationml/2006/ole">
            <p:oleObj spid="_x0000_s7173" name="Equation" r:id="rId4" imgW="685800" imgH="228600" progId="Equation.3">
              <p:embed/>
            </p:oleObj>
          </a:graphicData>
        </a:graphic>
      </p:graphicFrame>
      <p:cxnSp>
        <p:nvCxnSpPr>
          <p:cNvPr id="8" name="Straight Arrow Connector 7"/>
          <p:cNvCxnSpPr/>
          <p:nvPr/>
        </p:nvCxnSpPr>
        <p:spPr>
          <a:xfrm rot="5400000">
            <a:off x="723901" y="3238500"/>
            <a:ext cx="8382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439738" y="3657600"/>
          <a:ext cx="1482725" cy="533400"/>
        </p:xfrm>
        <a:graphic>
          <a:graphicData uri="http://schemas.openxmlformats.org/presentationml/2006/ole">
            <p:oleObj spid="_x0000_s7175" name="Equation" r:id="rId5" imgW="634725" imgH="228501" progId="Equation.3">
              <p:embed/>
            </p:oleObj>
          </a:graphicData>
        </a:graphic>
      </p:graphicFrame>
      <p:cxnSp>
        <p:nvCxnSpPr>
          <p:cNvPr id="11" name="Straight Arrow Connector 10"/>
          <p:cNvCxnSpPr/>
          <p:nvPr/>
        </p:nvCxnSpPr>
        <p:spPr>
          <a:xfrm rot="5400000">
            <a:off x="914401" y="4495800"/>
            <a:ext cx="4572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609600" y="4953000"/>
          <a:ext cx="1181100" cy="393700"/>
        </p:xfrm>
        <a:graphic>
          <a:graphicData uri="http://schemas.openxmlformats.org/presentationml/2006/ole">
            <p:oleObj spid="_x0000_s7177" name="Equation" r:id="rId6" imgW="532937" imgH="177646" progId="Equation.3">
              <p:embed/>
            </p:oleObj>
          </a:graphicData>
        </a:graphic>
      </p:graphicFrame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447800" y="1676400"/>
            <a:ext cx="83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Step 1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447800" y="3048000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Step 2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447800" y="44196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Step 3</a:t>
            </a:r>
          </a:p>
        </p:txBody>
      </p:sp>
      <p:graphicFrame>
        <p:nvGraphicFramePr>
          <p:cNvPr id="16" name="Object 6"/>
          <p:cNvGraphicFramePr>
            <a:graphicFrameLocks noChangeAspect="1"/>
          </p:cNvGraphicFramePr>
          <p:nvPr/>
        </p:nvGraphicFramePr>
        <p:xfrm>
          <a:off x="3124200" y="990600"/>
          <a:ext cx="1439863" cy="647700"/>
        </p:xfrm>
        <a:graphic>
          <a:graphicData uri="http://schemas.openxmlformats.org/presentationml/2006/ole">
            <p:oleObj spid="_x0000_s7181" name="Equation" r:id="rId7" imgW="508000" imgH="228600" progId="Equation.3">
              <p:embed/>
            </p:oleObj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3200400" y="2286000"/>
          <a:ext cx="1439863" cy="647700"/>
        </p:xfrm>
        <a:graphic>
          <a:graphicData uri="http://schemas.openxmlformats.org/presentationml/2006/ole">
            <p:oleObj spid="_x0000_s7182" name="Equation" r:id="rId8" imgW="508000" imgH="228600" progId="Equation.3">
              <p:embed/>
            </p:oleObj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3065463" y="3603625"/>
          <a:ext cx="2016125" cy="755650"/>
        </p:xfrm>
        <a:graphic>
          <a:graphicData uri="http://schemas.openxmlformats.org/presentationml/2006/ole">
            <p:oleObj spid="_x0000_s7183" name="Equation" r:id="rId9" imgW="710891" imgH="266584" progId="Equation.3">
              <p:embed/>
            </p:oleObj>
          </a:graphicData>
        </a:graphic>
      </p:graphicFrame>
      <p:cxnSp>
        <p:nvCxnSpPr>
          <p:cNvPr id="20" name="Straight Arrow Connector 19"/>
          <p:cNvCxnSpPr/>
          <p:nvPr/>
        </p:nvCxnSpPr>
        <p:spPr>
          <a:xfrm rot="5400000">
            <a:off x="3581401" y="1905000"/>
            <a:ext cx="4572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3467101" y="3314700"/>
            <a:ext cx="8382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3619501" y="4762500"/>
            <a:ext cx="6858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Object 9"/>
          <p:cNvGraphicFramePr>
            <a:graphicFrameLocks noChangeAspect="1"/>
          </p:cNvGraphicFramePr>
          <p:nvPr/>
        </p:nvGraphicFramePr>
        <p:xfrm>
          <a:off x="3200400" y="5257800"/>
          <a:ext cx="1439863" cy="647700"/>
        </p:xfrm>
        <a:graphic>
          <a:graphicData uri="http://schemas.openxmlformats.org/presentationml/2006/ole">
            <p:oleObj spid="_x0000_s7187" name="Equation" r:id="rId10" imgW="508000" imgH="228600" progId="Equation.3">
              <p:embed/>
            </p:oleObj>
          </a:graphicData>
        </a:graphic>
      </p:graphicFrame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038600" y="1752600"/>
            <a:ext cx="83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Step 1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4114800" y="3124200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Step 2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191000" y="46482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Step 3</a:t>
            </a:r>
          </a:p>
        </p:txBody>
      </p:sp>
      <p:graphicFrame>
        <p:nvGraphicFramePr>
          <p:cNvPr id="29" name="Object 10"/>
          <p:cNvGraphicFramePr>
            <a:graphicFrameLocks noChangeAspect="1"/>
          </p:cNvGraphicFramePr>
          <p:nvPr/>
        </p:nvGraphicFramePr>
        <p:xfrm>
          <a:off x="6400800" y="914400"/>
          <a:ext cx="914400" cy="633413"/>
        </p:xfrm>
        <a:graphic>
          <a:graphicData uri="http://schemas.openxmlformats.org/presentationml/2006/ole">
            <p:oleObj spid="_x0000_s7191" name="Equation" r:id="rId11" imgW="279279" imgH="203112" progId="Equation.3">
              <p:embed/>
            </p:oleObj>
          </a:graphicData>
        </a:graphic>
      </p:graphicFrame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6400800" y="2362200"/>
          <a:ext cx="914400" cy="633413"/>
        </p:xfrm>
        <a:graphic>
          <a:graphicData uri="http://schemas.openxmlformats.org/presentationml/2006/ole">
            <p:oleObj spid="_x0000_s7192" name="Equation" r:id="rId12" imgW="279279" imgH="203112" progId="Equation.3">
              <p:embed/>
            </p:oleObj>
          </a:graphicData>
        </a:graphic>
      </p:graphicFrame>
      <p:graphicFrame>
        <p:nvGraphicFramePr>
          <p:cNvPr id="5132" name="Object 12"/>
          <p:cNvGraphicFramePr>
            <a:graphicFrameLocks noChangeAspect="1"/>
          </p:cNvGraphicFramePr>
          <p:nvPr/>
        </p:nvGraphicFramePr>
        <p:xfrm>
          <a:off x="6019800" y="3733800"/>
          <a:ext cx="1662113" cy="712788"/>
        </p:xfrm>
        <a:graphic>
          <a:graphicData uri="http://schemas.openxmlformats.org/presentationml/2006/ole">
            <p:oleObj spid="_x0000_s7193" name="Equation" r:id="rId13" imgW="508000" imgH="228600" progId="Equation.3">
              <p:embed/>
            </p:oleObj>
          </a:graphicData>
        </a:graphic>
      </p:graphicFrame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7239000" y="1676400"/>
            <a:ext cx="83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Step 1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7467600" y="3124200"/>
            <a:ext cx="83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Step 2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7543800" y="4572000"/>
            <a:ext cx="83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Step 3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rot="5400000">
            <a:off x="6477001" y="1981200"/>
            <a:ext cx="7620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6553201" y="3505200"/>
            <a:ext cx="7620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>
            <a:off x="6553201" y="4876800"/>
            <a:ext cx="7620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Object 13"/>
          <p:cNvGraphicFramePr>
            <a:graphicFrameLocks noChangeAspect="1"/>
          </p:cNvGraphicFramePr>
          <p:nvPr/>
        </p:nvGraphicFramePr>
        <p:xfrm>
          <a:off x="6019800" y="5486400"/>
          <a:ext cx="1809750" cy="482600"/>
        </p:xfrm>
        <a:graphic>
          <a:graphicData uri="http://schemas.openxmlformats.org/presentationml/2006/ole">
            <p:oleObj spid="_x0000_s7200" name="Equation" r:id="rId14" imgW="761669" imgH="203112" progId="Equation.3">
              <p:embed/>
            </p:oleObj>
          </a:graphicData>
        </a:graphic>
      </p:graphicFrame>
      <p:sp>
        <p:nvSpPr>
          <p:cNvPr id="42" name="Action Button: Home 41">
            <a:hlinkClick r:id="" action="ppaction://hlinkshowjump?jump=firstslide" highlightClick="1"/>
          </p:cNvPr>
          <p:cNvSpPr/>
          <p:nvPr/>
        </p:nvSpPr>
        <p:spPr>
          <a:xfrm>
            <a:off x="8001000" y="6019800"/>
            <a:ext cx="762000" cy="6858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1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5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8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3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8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1" dur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4" dur="1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9" dur="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2" dur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5" dur="1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0" dur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3" dur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6" dur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1" dur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26" grpId="0"/>
      <p:bldP spid="27" grpId="0"/>
      <p:bldP spid="28" grpId="0"/>
      <p:bldP spid="32" grpId="0"/>
      <p:bldP spid="33" grpId="0"/>
      <p:bldP spid="34" grpId="0"/>
      <p:bldP spid="4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838200" y="2286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MULTIPLICATION PROPERTIES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295400"/>
            <a:ext cx="6400800" cy="609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PRODUCT OF POWERS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57200" y="1981200"/>
            <a:ext cx="853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This property is used to combine 2 or more exponential expressions with the SAME base.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685800" y="2514600"/>
          <a:ext cx="1597025" cy="704850"/>
        </p:xfrm>
        <a:graphic>
          <a:graphicData uri="http://schemas.openxmlformats.org/presentationml/2006/ole">
            <p:oleObj spid="_x0000_s8197" name="Equation" r:id="rId3" imgW="431613" imgH="190417" progId="Equation.3">
              <p:embed/>
            </p:oleObj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2362200" y="29718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 7"/>
          <p:cNvSpPr/>
          <p:nvPr/>
        </p:nvSpPr>
        <p:spPr>
          <a:xfrm>
            <a:off x="952500" y="2341563"/>
            <a:ext cx="2833688" cy="285750"/>
          </a:xfrm>
          <a:custGeom>
            <a:avLst/>
            <a:gdLst>
              <a:gd name="connsiteX0" fmla="*/ 0 w 2833352"/>
              <a:gd name="connsiteY0" fmla="*/ 285481 h 285481"/>
              <a:gd name="connsiteX1" fmla="*/ 1777284 w 2833352"/>
              <a:gd name="connsiteY1" fmla="*/ 2146 h 285481"/>
              <a:gd name="connsiteX2" fmla="*/ 2833352 w 2833352"/>
              <a:gd name="connsiteY2" fmla="*/ 272602 h 285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33352" h="285481">
                <a:moveTo>
                  <a:pt x="0" y="285481"/>
                </a:moveTo>
                <a:cubicBezTo>
                  <a:pt x="652529" y="144886"/>
                  <a:pt x="1305059" y="4292"/>
                  <a:pt x="1777284" y="2146"/>
                </a:cubicBezTo>
                <a:cubicBezTo>
                  <a:pt x="2249509" y="0"/>
                  <a:pt x="2541430" y="136301"/>
                  <a:pt x="2833352" y="27260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3200400" y="2819400"/>
          <a:ext cx="1244600" cy="406400"/>
        </p:xfrm>
        <a:graphic>
          <a:graphicData uri="http://schemas.openxmlformats.org/presentationml/2006/ole">
            <p:oleObj spid="_x0000_s8200" name="Equation" r:id="rId4" imgW="622030" imgH="203112" progId="Equation.3">
              <p:embed/>
            </p:oleObj>
          </a:graphicData>
        </a:graphic>
      </p:graphicFrame>
      <p:sp>
        <p:nvSpPr>
          <p:cNvPr id="10" name="Freeform 9"/>
          <p:cNvSpPr/>
          <p:nvPr/>
        </p:nvSpPr>
        <p:spPr>
          <a:xfrm>
            <a:off x="1866900" y="3232150"/>
            <a:ext cx="3465513" cy="633413"/>
          </a:xfrm>
          <a:custGeom>
            <a:avLst/>
            <a:gdLst>
              <a:gd name="connsiteX0" fmla="*/ 0 w 3464417"/>
              <a:gd name="connsiteY0" fmla="*/ 0 h 633211"/>
              <a:gd name="connsiteX1" fmla="*/ 2266681 w 3464417"/>
              <a:gd name="connsiteY1" fmla="*/ 618186 h 633211"/>
              <a:gd name="connsiteX2" fmla="*/ 3464417 w 3464417"/>
              <a:gd name="connsiteY2" fmla="*/ 90152 h 633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64417" h="633211">
                <a:moveTo>
                  <a:pt x="0" y="0"/>
                </a:moveTo>
                <a:cubicBezTo>
                  <a:pt x="844639" y="301580"/>
                  <a:pt x="1689278" y="603161"/>
                  <a:pt x="2266681" y="618186"/>
                </a:cubicBezTo>
                <a:cubicBezTo>
                  <a:pt x="2844084" y="633211"/>
                  <a:pt x="3154250" y="361681"/>
                  <a:pt x="3464417" y="9015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4343400" y="2819400"/>
          <a:ext cx="2006600" cy="406400"/>
        </p:xfrm>
        <a:graphic>
          <a:graphicData uri="http://schemas.openxmlformats.org/presentationml/2006/ole">
            <p:oleObj spid="_x0000_s8202" name="Equation" r:id="rId5" imgW="1002865" imgH="203112" progId="Equation.3">
              <p:embed/>
            </p:oleObj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6400800" y="29718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5"/>
          <p:cNvGraphicFramePr>
            <a:graphicFrameLocks noChangeAspect="1"/>
          </p:cNvGraphicFramePr>
          <p:nvPr/>
        </p:nvGraphicFramePr>
        <p:xfrm>
          <a:off x="6781800" y="2743200"/>
          <a:ext cx="387350" cy="447675"/>
        </p:xfrm>
        <a:graphic>
          <a:graphicData uri="http://schemas.openxmlformats.org/presentationml/2006/ole">
            <p:oleObj spid="_x0000_s8204" name="Equation" r:id="rId6" imgW="164957" imgH="190335" progId="Equation.3">
              <p:embed/>
            </p:oleObj>
          </a:graphicData>
        </a:graphic>
      </p:graphicFrame>
      <p:cxnSp>
        <p:nvCxnSpPr>
          <p:cNvPr id="16" name="Straight Arrow Connector 15"/>
          <p:cNvCxnSpPr/>
          <p:nvPr/>
        </p:nvCxnSpPr>
        <p:spPr>
          <a:xfrm>
            <a:off x="7391400" y="29718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6"/>
          <p:cNvGraphicFramePr>
            <a:graphicFrameLocks noChangeAspect="1"/>
          </p:cNvGraphicFramePr>
          <p:nvPr/>
        </p:nvGraphicFramePr>
        <p:xfrm>
          <a:off x="7848600" y="2819400"/>
          <a:ext cx="520700" cy="331788"/>
        </p:xfrm>
        <a:graphic>
          <a:graphicData uri="http://schemas.openxmlformats.org/presentationml/2006/ole">
            <p:oleObj spid="_x0000_s8206" name="Equation" r:id="rId7" imgW="279158" imgH="177646" progId="Equation.3">
              <p:embed/>
            </p:oleObj>
          </a:graphicData>
        </a:graphic>
      </p:graphicFrame>
      <p:graphicFrame>
        <p:nvGraphicFramePr>
          <p:cNvPr id="18" name="Object 7"/>
          <p:cNvGraphicFramePr>
            <a:graphicFrameLocks noChangeAspect="1"/>
          </p:cNvGraphicFramePr>
          <p:nvPr/>
        </p:nvGraphicFramePr>
        <p:xfrm>
          <a:off x="609600" y="4800600"/>
          <a:ext cx="1455738" cy="609600"/>
        </p:xfrm>
        <a:graphic>
          <a:graphicData uri="http://schemas.openxmlformats.org/presentationml/2006/ole">
            <p:oleObj spid="_x0000_s8207" name="Equation" r:id="rId8" imgW="545863" imgH="228501" progId="Equation.3">
              <p:embed/>
            </p:oleObj>
          </a:graphicData>
        </a:graphic>
      </p:graphicFrame>
      <p:cxnSp>
        <p:nvCxnSpPr>
          <p:cNvPr id="20" name="Straight Arrow Connector 19"/>
          <p:cNvCxnSpPr/>
          <p:nvPr/>
        </p:nvCxnSpPr>
        <p:spPr>
          <a:xfrm>
            <a:off x="2133600" y="51054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1042988" y="4260850"/>
            <a:ext cx="2692400" cy="542925"/>
          </a:xfrm>
          <a:custGeom>
            <a:avLst/>
            <a:gdLst>
              <a:gd name="connsiteX0" fmla="*/ 0 w 2691684"/>
              <a:gd name="connsiteY0" fmla="*/ 530180 h 543059"/>
              <a:gd name="connsiteX1" fmla="*/ 1532586 w 2691684"/>
              <a:gd name="connsiteY1" fmla="*/ 2146 h 543059"/>
              <a:gd name="connsiteX2" fmla="*/ 2691684 w 2691684"/>
              <a:gd name="connsiteY2" fmla="*/ 543059 h 543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91684" h="543059">
                <a:moveTo>
                  <a:pt x="0" y="530180"/>
                </a:moveTo>
                <a:cubicBezTo>
                  <a:pt x="541986" y="265090"/>
                  <a:pt x="1083972" y="0"/>
                  <a:pt x="1532586" y="2146"/>
                </a:cubicBezTo>
                <a:cubicBezTo>
                  <a:pt x="1981200" y="4293"/>
                  <a:pt x="2336442" y="273676"/>
                  <a:pt x="2691684" y="54305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aphicFrame>
        <p:nvGraphicFramePr>
          <p:cNvPr id="23" name="Object 8"/>
          <p:cNvGraphicFramePr>
            <a:graphicFrameLocks noChangeAspect="1"/>
          </p:cNvGraphicFramePr>
          <p:nvPr/>
        </p:nvGraphicFramePr>
        <p:xfrm>
          <a:off x="2895600" y="4876800"/>
          <a:ext cx="1311275" cy="412750"/>
        </p:xfrm>
        <a:graphic>
          <a:graphicData uri="http://schemas.openxmlformats.org/presentationml/2006/ole">
            <p:oleObj spid="_x0000_s8210" name="Equation" r:id="rId9" imgW="685502" imgH="215806" progId="Equation.3">
              <p:embed/>
            </p:oleObj>
          </a:graphicData>
        </a:graphic>
      </p:graphicFrame>
      <p:sp>
        <p:nvSpPr>
          <p:cNvPr id="24" name="Freeform 23"/>
          <p:cNvSpPr/>
          <p:nvPr/>
        </p:nvSpPr>
        <p:spPr>
          <a:xfrm>
            <a:off x="1725613" y="5319713"/>
            <a:ext cx="3463925" cy="820737"/>
          </a:xfrm>
          <a:custGeom>
            <a:avLst/>
            <a:gdLst>
              <a:gd name="connsiteX0" fmla="*/ 0 w 3464417"/>
              <a:gd name="connsiteY0" fmla="*/ 64394 h 822101"/>
              <a:gd name="connsiteX1" fmla="*/ 1983346 w 3464417"/>
              <a:gd name="connsiteY1" fmla="*/ 811369 h 822101"/>
              <a:gd name="connsiteX2" fmla="*/ 3464417 w 3464417"/>
              <a:gd name="connsiteY2" fmla="*/ 0 h 82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64417" h="822101">
                <a:moveTo>
                  <a:pt x="0" y="64394"/>
                </a:moveTo>
                <a:cubicBezTo>
                  <a:pt x="702971" y="443247"/>
                  <a:pt x="1405943" y="822101"/>
                  <a:pt x="1983346" y="811369"/>
                </a:cubicBezTo>
                <a:cubicBezTo>
                  <a:pt x="2560749" y="800637"/>
                  <a:pt x="3012583" y="400318"/>
                  <a:pt x="3464417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aphicFrame>
        <p:nvGraphicFramePr>
          <p:cNvPr id="26" name="Object 10"/>
          <p:cNvGraphicFramePr>
            <a:graphicFrameLocks noChangeAspect="1"/>
          </p:cNvGraphicFramePr>
          <p:nvPr/>
        </p:nvGraphicFramePr>
        <p:xfrm>
          <a:off x="4191000" y="4876800"/>
          <a:ext cx="1674813" cy="412750"/>
        </p:xfrm>
        <a:graphic>
          <a:graphicData uri="http://schemas.openxmlformats.org/presentationml/2006/ole">
            <p:oleObj spid="_x0000_s8212" name="Equation" r:id="rId10" imgW="875920" imgH="215806" progId="Equation.3">
              <p:embed/>
            </p:oleObj>
          </a:graphicData>
        </a:graphic>
      </p:graphicFrame>
      <p:cxnSp>
        <p:nvCxnSpPr>
          <p:cNvPr id="28" name="Straight Arrow Connector 27"/>
          <p:cNvCxnSpPr/>
          <p:nvPr/>
        </p:nvCxnSpPr>
        <p:spPr>
          <a:xfrm>
            <a:off x="5943600" y="51054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Object 11"/>
          <p:cNvGraphicFramePr>
            <a:graphicFrameLocks noChangeAspect="1"/>
          </p:cNvGraphicFramePr>
          <p:nvPr/>
        </p:nvGraphicFramePr>
        <p:xfrm>
          <a:off x="6477000" y="4876800"/>
          <a:ext cx="406400" cy="465138"/>
        </p:xfrm>
        <a:graphic>
          <a:graphicData uri="http://schemas.openxmlformats.org/presentationml/2006/ole">
            <p:oleObj spid="_x0000_s8214" name="Equation" r:id="rId11" imgW="177569" imgH="202936" progId="Equation.3">
              <p:embed/>
            </p:oleObj>
          </a:graphicData>
        </a:graphic>
      </p:graphicFrame>
      <p:sp>
        <p:nvSpPr>
          <p:cNvPr id="30" name="Action Button: Home 29">
            <a:hlinkClick r:id="" action="ppaction://hlinkshowjump?jump=firstslide" highlightClick="1"/>
          </p:cNvPr>
          <p:cNvSpPr/>
          <p:nvPr/>
        </p:nvSpPr>
        <p:spPr>
          <a:xfrm>
            <a:off x="7924800" y="5943600"/>
            <a:ext cx="6858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0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5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8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3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6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1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762000" y="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MULTIPLICATION PROPERTIES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990600"/>
            <a:ext cx="6400800" cy="5334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POWER TO A POWER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57200" y="1752600"/>
            <a:ext cx="838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This property is used to write and exponential expression as a single power of the base.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2362200" y="2667000"/>
          <a:ext cx="660400" cy="457200"/>
        </p:xfrm>
        <a:graphic>
          <a:graphicData uri="http://schemas.openxmlformats.org/presentationml/2006/ole">
            <p:oleObj spid="_x0000_s9221" name="Equation" r:id="rId3" imgW="330200" imgH="228600" progId="Equation.3">
              <p:embed/>
            </p:oleObj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3048000" y="28194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3505200" y="2667000"/>
          <a:ext cx="1162050" cy="342900"/>
        </p:xfrm>
        <a:graphic>
          <a:graphicData uri="http://schemas.openxmlformats.org/presentationml/2006/ole">
            <p:oleObj spid="_x0000_s9223" name="Equation" r:id="rId4" imgW="774364" imgH="228501" progId="Equation.3">
              <p:embed/>
            </p:oleObj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4724400" y="28194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5486400" y="2590800"/>
          <a:ext cx="387350" cy="476250"/>
        </p:xfrm>
        <a:graphic>
          <a:graphicData uri="http://schemas.openxmlformats.org/presentationml/2006/ole">
            <p:oleObj spid="_x0000_s9225" name="Equation" r:id="rId5" imgW="164957" imgH="203024" progId="Equation.3">
              <p:embed/>
            </p:oleObj>
          </a:graphicData>
        </a:graphic>
      </p:graphicFrame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2209800" y="3657600"/>
          <a:ext cx="652463" cy="419100"/>
        </p:xfrm>
        <a:graphic>
          <a:graphicData uri="http://schemas.openxmlformats.org/presentationml/2006/ole">
            <p:oleObj spid="_x0000_s9226" name="Equation" r:id="rId6" imgW="355446" imgH="228501" progId="Equation.3">
              <p:embed/>
            </p:oleObj>
          </a:graphicData>
        </a:graphic>
      </p:graphicFrame>
      <p:cxnSp>
        <p:nvCxnSpPr>
          <p:cNvPr id="14" name="Straight Arrow Connector 13"/>
          <p:cNvCxnSpPr/>
          <p:nvPr/>
        </p:nvCxnSpPr>
        <p:spPr>
          <a:xfrm>
            <a:off x="3048000" y="38862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3657600" y="3657600"/>
          <a:ext cx="1757363" cy="381000"/>
        </p:xfrm>
        <a:graphic>
          <a:graphicData uri="http://schemas.openxmlformats.org/presentationml/2006/ole">
            <p:oleObj spid="_x0000_s9228" name="Equation" r:id="rId7" imgW="1054100" imgH="228600" progId="Equation.3">
              <p:embed/>
            </p:oleObj>
          </a:graphicData>
        </a:graphic>
      </p:graphicFrame>
      <p:cxnSp>
        <p:nvCxnSpPr>
          <p:cNvPr id="17" name="Straight Arrow Connector 16"/>
          <p:cNvCxnSpPr/>
          <p:nvPr/>
        </p:nvCxnSpPr>
        <p:spPr>
          <a:xfrm>
            <a:off x="5638800" y="38862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7"/>
          <p:cNvGraphicFramePr>
            <a:graphicFrameLocks noChangeAspect="1"/>
          </p:cNvGraphicFramePr>
          <p:nvPr/>
        </p:nvGraphicFramePr>
        <p:xfrm>
          <a:off x="6096000" y="3657600"/>
          <a:ext cx="381000" cy="434975"/>
        </p:xfrm>
        <a:graphic>
          <a:graphicData uri="http://schemas.openxmlformats.org/presentationml/2006/ole">
            <p:oleObj spid="_x0000_s9230" name="Equation" r:id="rId8" imgW="177569" imgH="202936" progId="Equation.3">
              <p:embed/>
            </p:oleObj>
          </a:graphicData>
        </a:graphic>
      </p:graphicFrame>
      <p:sp>
        <p:nvSpPr>
          <p:cNvPr id="19" name="Action Button: Home 18">
            <a:hlinkClick r:id="" action="ppaction://hlinkshowjump?jump=firstslide" highlightClick="1"/>
          </p:cNvPr>
          <p:cNvSpPr/>
          <p:nvPr/>
        </p:nvSpPr>
        <p:spPr>
          <a:xfrm>
            <a:off x="7543800" y="5867400"/>
            <a:ext cx="9144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MULTIPLICATION PROPERTIES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990600"/>
            <a:ext cx="6400800" cy="5334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POWER OF PRODUCT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1524000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This property combines the first 2 multiplication properties to simplify exponential expressions.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914400" y="2209800"/>
          <a:ext cx="1023938" cy="419100"/>
        </p:xfrm>
        <a:graphic>
          <a:graphicData uri="http://schemas.openxmlformats.org/presentationml/2006/ole">
            <p:oleObj spid="_x0000_s10245" name="Equation" r:id="rId3" imgW="558800" imgH="228600" progId="Equation.3">
              <p:embed/>
            </p:oleObj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2133600" y="24384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2743200" y="2286000"/>
          <a:ext cx="1350963" cy="419100"/>
        </p:xfrm>
        <a:graphic>
          <a:graphicData uri="http://schemas.openxmlformats.org/presentationml/2006/ole">
            <p:oleObj spid="_x0000_s10247" name="Equation" r:id="rId4" imgW="736600" imgH="228600" progId="Equation.3">
              <p:embed/>
            </p:oleObj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4267200" y="25146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5029200" y="2362200"/>
          <a:ext cx="1497013" cy="317500"/>
        </p:xfrm>
        <a:graphic>
          <a:graphicData uri="http://schemas.openxmlformats.org/presentationml/2006/ole">
            <p:oleObj spid="_x0000_s10249" name="Equation" r:id="rId5" imgW="837836" imgH="177723" progId="Equation.3">
              <p:embed/>
            </p:oleObj>
          </a:graphicData>
        </a:graphic>
      </p:graphicFrame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762000" y="3276600"/>
          <a:ext cx="768350" cy="419100"/>
        </p:xfrm>
        <a:graphic>
          <a:graphicData uri="http://schemas.openxmlformats.org/presentationml/2006/ole">
            <p:oleObj spid="_x0000_s10250" name="Equation" r:id="rId6" imgW="419100" imgH="228600" progId="Equation.3">
              <p:embed/>
            </p:oleObj>
          </a:graphicData>
        </a:graphic>
      </p:graphicFrame>
      <p:cxnSp>
        <p:nvCxnSpPr>
          <p:cNvPr id="14" name="Straight Arrow Connector 13"/>
          <p:cNvCxnSpPr/>
          <p:nvPr/>
        </p:nvCxnSpPr>
        <p:spPr>
          <a:xfrm>
            <a:off x="1600200" y="35052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2133600" y="3276600"/>
          <a:ext cx="1443038" cy="419100"/>
        </p:xfrm>
        <a:graphic>
          <a:graphicData uri="http://schemas.openxmlformats.org/presentationml/2006/ole">
            <p:oleObj spid="_x0000_s10252" name="Equation" r:id="rId7" imgW="787400" imgH="228600" progId="Equation.3">
              <p:embed/>
            </p:oleObj>
          </a:graphicData>
        </a:graphic>
      </p:graphicFrame>
      <p:cxnSp>
        <p:nvCxnSpPr>
          <p:cNvPr id="17" name="Straight Arrow Connector 16"/>
          <p:cNvCxnSpPr/>
          <p:nvPr/>
        </p:nvCxnSpPr>
        <p:spPr>
          <a:xfrm>
            <a:off x="3581400" y="35052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7"/>
          <p:cNvGraphicFramePr>
            <a:graphicFrameLocks noChangeAspect="1"/>
          </p:cNvGraphicFramePr>
          <p:nvPr/>
        </p:nvGraphicFramePr>
        <p:xfrm>
          <a:off x="4267200" y="3200400"/>
          <a:ext cx="954088" cy="419100"/>
        </p:xfrm>
        <a:graphic>
          <a:graphicData uri="http://schemas.openxmlformats.org/presentationml/2006/ole">
            <p:oleObj spid="_x0000_s10254" name="Equation" r:id="rId8" imgW="520700" imgH="228600" progId="Equation.3">
              <p:embed/>
            </p:oleObj>
          </a:graphicData>
        </a:graphic>
      </p:graphicFrame>
      <p:graphicFrame>
        <p:nvGraphicFramePr>
          <p:cNvPr id="19" name="Object 8"/>
          <p:cNvGraphicFramePr>
            <a:graphicFrameLocks noChangeAspect="1"/>
          </p:cNvGraphicFramePr>
          <p:nvPr/>
        </p:nvGraphicFramePr>
        <p:xfrm>
          <a:off x="609600" y="4267200"/>
          <a:ext cx="1233488" cy="419100"/>
        </p:xfrm>
        <a:graphic>
          <a:graphicData uri="http://schemas.openxmlformats.org/presentationml/2006/ole">
            <p:oleObj spid="_x0000_s10255" name="Equation" r:id="rId9" imgW="672808" imgH="228501" progId="Equation.3">
              <p:embed/>
            </p:oleObj>
          </a:graphicData>
        </a:graphic>
      </p:graphicFrame>
      <p:cxnSp>
        <p:nvCxnSpPr>
          <p:cNvPr id="21" name="Straight Arrow Connector 20"/>
          <p:cNvCxnSpPr/>
          <p:nvPr/>
        </p:nvCxnSpPr>
        <p:spPr>
          <a:xfrm>
            <a:off x="2057400" y="44958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9"/>
          <p:cNvGraphicFramePr>
            <a:graphicFrameLocks noChangeAspect="1"/>
          </p:cNvGraphicFramePr>
          <p:nvPr/>
        </p:nvGraphicFramePr>
        <p:xfrm>
          <a:off x="2514600" y="4267200"/>
          <a:ext cx="1397000" cy="381000"/>
        </p:xfrm>
        <a:graphic>
          <a:graphicData uri="http://schemas.openxmlformats.org/presentationml/2006/ole">
            <p:oleObj spid="_x0000_s10257" name="Equation" r:id="rId10" imgW="838200" imgH="228600" progId="Equation.3">
              <p:embed/>
            </p:oleObj>
          </a:graphicData>
        </a:graphic>
      </p:graphicFrame>
      <p:cxnSp>
        <p:nvCxnSpPr>
          <p:cNvPr id="24" name="Straight Arrow Connector 23"/>
          <p:cNvCxnSpPr/>
          <p:nvPr/>
        </p:nvCxnSpPr>
        <p:spPr>
          <a:xfrm>
            <a:off x="4114800" y="44196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Object 10"/>
          <p:cNvGraphicFramePr>
            <a:graphicFrameLocks noChangeAspect="1"/>
          </p:cNvGraphicFramePr>
          <p:nvPr/>
        </p:nvGraphicFramePr>
        <p:xfrm>
          <a:off x="4648200" y="4267200"/>
          <a:ext cx="2286000" cy="381000"/>
        </p:xfrm>
        <a:graphic>
          <a:graphicData uri="http://schemas.openxmlformats.org/presentationml/2006/ole">
            <p:oleObj spid="_x0000_s10259" name="Equation" r:id="rId11" imgW="1371600" imgH="228600" progId="Equation.3">
              <p:embed/>
            </p:oleObj>
          </a:graphicData>
        </a:graphic>
      </p:graphicFrame>
      <p:sp>
        <p:nvSpPr>
          <p:cNvPr id="32" name="Freeform 31"/>
          <p:cNvSpPr/>
          <p:nvPr/>
        </p:nvSpPr>
        <p:spPr>
          <a:xfrm>
            <a:off x="388938" y="4521200"/>
            <a:ext cx="7132637" cy="965200"/>
          </a:xfrm>
          <a:custGeom>
            <a:avLst/>
            <a:gdLst>
              <a:gd name="connsiteX0" fmla="*/ 6733504 w 7132748"/>
              <a:gd name="connsiteY0" fmla="*/ 0 h 965915"/>
              <a:gd name="connsiteX1" fmla="*/ 6166833 w 7132748"/>
              <a:gd name="connsiteY1" fmla="*/ 515154 h 965915"/>
              <a:gd name="connsiteX2" fmla="*/ 938011 w 7132748"/>
              <a:gd name="connsiteY2" fmla="*/ 425002 h 965915"/>
              <a:gd name="connsiteX3" fmla="*/ 538766 w 7132748"/>
              <a:gd name="connsiteY3" fmla="*/ 965915 h 965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32748" h="965915">
                <a:moveTo>
                  <a:pt x="6733504" y="0"/>
                </a:moveTo>
                <a:cubicBezTo>
                  <a:pt x="6933126" y="222160"/>
                  <a:pt x="7132748" y="444320"/>
                  <a:pt x="6166833" y="515154"/>
                </a:cubicBezTo>
                <a:cubicBezTo>
                  <a:pt x="5200918" y="585988"/>
                  <a:pt x="1876022" y="349875"/>
                  <a:pt x="938011" y="425002"/>
                </a:cubicBezTo>
                <a:cubicBezTo>
                  <a:pt x="0" y="500129"/>
                  <a:pt x="269383" y="733022"/>
                  <a:pt x="538766" y="96591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aphicFrame>
        <p:nvGraphicFramePr>
          <p:cNvPr id="33" name="Object 11"/>
          <p:cNvGraphicFramePr>
            <a:graphicFrameLocks noChangeAspect="1"/>
          </p:cNvGraphicFramePr>
          <p:nvPr/>
        </p:nvGraphicFramePr>
        <p:xfrm>
          <a:off x="1143000" y="5334000"/>
          <a:ext cx="1312863" cy="381000"/>
        </p:xfrm>
        <a:graphic>
          <a:graphicData uri="http://schemas.openxmlformats.org/presentationml/2006/ole">
            <p:oleObj spid="_x0000_s10261" name="Equation" r:id="rId12" imgW="787400" imgH="228600" progId="Equation.3">
              <p:embed/>
            </p:oleObj>
          </a:graphicData>
        </a:graphic>
      </p:graphicFrame>
      <p:cxnSp>
        <p:nvCxnSpPr>
          <p:cNvPr id="35" name="Straight Arrow Connector 34"/>
          <p:cNvCxnSpPr/>
          <p:nvPr/>
        </p:nvCxnSpPr>
        <p:spPr>
          <a:xfrm>
            <a:off x="2667000" y="55626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Object 12"/>
          <p:cNvGraphicFramePr>
            <a:graphicFrameLocks noChangeAspect="1"/>
          </p:cNvGraphicFramePr>
          <p:nvPr/>
        </p:nvGraphicFramePr>
        <p:xfrm>
          <a:off x="3429000" y="5334000"/>
          <a:ext cx="800100" cy="457200"/>
        </p:xfrm>
        <a:graphic>
          <a:graphicData uri="http://schemas.openxmlformats.org/presentationml/2006/ole">
            <p:oleObj spid="_x0000_s10263" name="Equation" r:id="rId13" imgW="355292" imgH="203024" progId="Equation.3">
              <p:embed/>
            </p:oleObj>
          </a:graphicData>
        </a:graphic>
      </p:graphicFrame>
      <p:sp>
        <p:nvSpPr>
          <p:cNvPr id="37" name="Action Button: Home 36">
            <a:hlinkClick r:id="" action="ppaction://hlinkshowjump?jump=firstslide" highlightClick="1"/>
          </p:cNvPr>
          <p:cNvSpPr/>
          <p:nvPr/>
        </p:nvSpPr>
        <p:spPr>
          <a:xfrm>
            <a:off x="7391400" y="5943600"/>
            <a:ext cx="685800" cy="5334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0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5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8" dur="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3" dur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6" dur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1" dur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263</Words>
  <Application>Microsoft Office PowerPoint</Application>
  <PresentationFormat>On-screen Show (4:3)</PresentationFormat>
  <Paragraphs>69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Office Theme</vt:lpstr>
      <vt:lpstr>Microsoft Equation 3.0</vt:lpstr>
      <vt:lpstr>RATIONAL EXPONENTS</vt:lpstr>
      <vt:lpstr>Basic Terminology</vt:lpstr>
      <vt:lpstr>IMPORTANT EXAMPLES</vt:lpstr>
      <vt:lpstr>Variable Expressions</vt:lpstr>
      <vt:lpstr>Substitution and Evaluating</vt:lpstr>
      <vt:lpstr>Slide 6</vt:lpstr>
      <vt:lpstr>MULTIPLICATION PROPERTIES</vt:lpstr>
      <vt:lpstr>MULTIPLICATION PROPERTIES</vt:lpstr>
      <vt:lpstr>MULTIPLICATION PROPERTIES</vt:lpstr>
      <vt:lpstr>MULTIPLICATION PROPERTIES</vt:lpstr>
      <vt:lpstr>ZERO AND NEGATIVE EXPONENTS</vt:lpstr>
      <vt:lpstr>DIVISION PROPERTIES </vt:lpstr>
      <vt:lpstr>DIVISION PROPERTIES</vt:lpstr>
      <vt:lpstr>ZERO, NEGATIVE, AND DIVISION PROPERTIES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Exponent PowerPoint</dc:title>
  <dc:creator>Kyle</dc:creator>
  <cp:lastModifiedBy>Agni Kumar</cp:lastModifiedBy>
  <cp:revision>38</cp:revision>
  <cp:lastPrinted>2013-09-04T20:54:27Z</cp:lastPrinted>
  <dcterms:created xsi:type="dcterms:W3CDTF">2008-07-07T18:07:04Z</dcterms:created>
  <dcterms:modified xsi:type="dcterms:W3CDTF">2013-09-06T20:15:30Z</dcterms:modified>
</cp:coreProperties>
</file>