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59152C-7886-4006-BF6D-4DE96B007A54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B66C500-D9DF-4C44-8096-A51A3EE08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>
                <a:latin typeface="Candara" pitchFamily="34" charset="0"/>
              </a:rPr>
              <a:t>Complex Numbers</a:t>
            </a:r>
            <a:endParaRPr lang="en-US" sz="6600" dirty="0"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458200" cy="1752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Candara" pitchFamily="34" charset="0"/>
              </a:rPr>
              <a:t>Milton Math Team 			September 5, 2013</a:t>
            </a:r>
            <a:endParaRPr lang="en-US" sz="2800" dirty="0">
              <a:latin typeface="Candara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What is </a:t>
            </a:r>
            <a:r>
              <a:rPr lang="en-US" b="1" i="1" dirty="0" smtClean="0">
                <a:solidFill>
                  <a:srgbClr val="0070C0"/>
                </a:solidFill>
              </a:rPr>
              <a:t>i</a:t>
            </a:r>
            <a:r>
              <a:rPr lang="en-US" b="1" baseline="30000" dirty="0" smtClean="0">
                <a:solidFill>
                  <a:srgbClr val="0070C0"/>
                </a:solidFill>
              </a:rPr>
              <a:t>17</a:t>
            </a:r>
            <a:r>
              <a:rPr lang="en-US" baseline="30000" dirty="0" smtClean="0"/>
              <a:t> </a:t>
            </a:r>
            <a:r>
              <a:rPr lang="en-US" dirty="0" smtClean="0">
                <a:latin typeface="Candara" pitchFamily="34" charset="0"/>
              </a:rPr>
              <a:t>? How about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i</a:t>
            </a:r>
            <a:r>
              <a:rPr lang="en-US" b="1" baseline="30000" dirty="0" smtClean="0">
                <a:solidFill>
                  <a:srgbClr val="0070C0"/>
                </a:solidFill>
              </a:rPr>
              <a:t>69</a:t>
            </a:r>
            <a:r>
              <a:rPr lang="en-US" dirty="0" smtClean="0"/>
              <a:t> </a:t>
            </a:r>
            <a:r>
              <a:rPr lang="en-US" dirty="0" smtClean="0">
                <a:latin typeface="Candara" pitchFamily="34" charset="0"/>
              </a:rPr>
              <a:t>? 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latin typeface="Candara" pitchFamily="34" charset="0"/>
              </a:rPr>
              <a:t>What is your strategy? Did you notice a pattern?  </a:t>
            </a:r>
          </a:p>
          <a:p>
            <a:pPr>
              <a:buNone/>
            </a:pPr>
            <a:endParaRPr lang="en-US" dirty="0">
              <a:latin typeface="Candara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Down Ribbon 9"/>
          <p:cNvSpPr/>
          <p:nvPr/>
        </p:nvSpPr>
        <p:spPr>
          <a:xfrm>
            <a:off x="914400" y="3429000"/>
            <a:ext cx="7162800" cy="2057400"/>
          </a:xfrm>
          <a:prstGeom prst="ribbon">
            <a:avLst>
              <a:gd name="adj1" fmla="val 14031"/>
              <a:gd name="adj2" fmla="val 5117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i="1" dirty="0" smtClean="0"/>
          </a:p>
          <a:p>
            <a:pPr algn="ctr"/>
            <a:endParaRPr lang="en-US" i="1" dirty="0" smtClean="0">
              <a:latin typeface="+mj-lt"/>
            </a:endParaRPr>
          </a:p>
          <a:p>
            <a:pPr algn="ctr"/>
            <a:r>
              <a:rPr lang="en-US" sz="2500" i="1" dirty="0" smtClean="0">
                <a:latin typeface="+mj-lt"/>
              </a:rPr>
              <a:t>i</a:t>
            </a:r>
            <a:r>
              <a:rPr lang="en-US" sz="2500" baseline="30000" dirty="0" smtClean="0"/>
              <a:t>1</a:t>
            </a:r>
            <a:r>
              <a:rPr lang="en-US" sz="2500" dirty="0" smtClean="0">
                <a:latin typeface="+mj-lt"/>
                <a:cs typeface="Times New Roman"/>
              </a:rPr>
              <a:t> = </a:t>
            </a:r>
            <a:r>
              <a:rPr lang="en-US" sz="2500" i="1" dirty="0" err="1" smtClean="0"/>
              <a:t>i</a:t>
            </a:r>
            <a:r>
              <a:rPr lang="en-US" sz="2500" dirty="0" smtClean="0">
                <a:latin typeface="+mj-lt"/>
                <a:cs typeface="Times New Roman"/>
              </a:rPr>
              <a:t> </a:t>
            </a:r>
            <a:r>
              <a:rPr lang="en-US" sz="2500" dirty="0" smtClean="0">
                <a:latin typeface="+mj-lt"/>
                <a:ea typeface="Cambria Math"/>
                <a:cs typeface="Times New Roman"/>
              </a:rPr>
              <a:t> </a:t>
            </a:r>
            <a:endParaRPr lang="en-US" sz="2500" dirty="0" smtClean="0">
              <a:latin typeface="+mj-lt"/>
              <a:cs typeface="Times New Roman"/>
            </a:endParaRPr>
          </a:p>
          <a:p>
            <a:pPr algn="ctr"/>
            <a:r>
              <a:rPr lang="en-US" sz="2500" i="1" dirty="0" smtClean="0">
                <a:latin typeface="+mj-lt"/>
              </a:rPr>
              <a:t>i</a:t>
            </a:r>
            <a:r>
              <a:rPr lang="en-US" sz="2500" baseline="30000" dirty="0" smtClean="0"/>
              <a:t>2</a:t>
            </a:r>
            <a:r>
              <a:rPr lang="en-US" sz="2500" dirty="0" smtClean="0">
                <a:latin typeface="+mj-lt"/>
                <a:cs typeface="Times New Roman"/>
              </a:rPr>
              <a:t> </a:t>
            </a:r>
            <a:r>
              <a:rPr lang="en-US" sz="2500" dirty="0" smtClean="0">
                <a:latin typeface="+mj-lt"/>
                <a:cs typeface="Times New Roman"/>
              </a:rPr>
              <a:t>= </a:t>
            </a:r>
            <a:r>
              <a:rPr lang="en-US" sz="2500" dirty="0" smtClean="0">
                <a:latin typeface="+mj-lt"/>
                <a:cs typeface="Times New Roman"/>
              </a:rPr>
              <a:t>-1</a:t>
            </a:r>
            <a:endParaRPr lang="en-US" sz="2500" dirty="0" smtClean="0">
              <a:latin typeface="+mj-lt"/>
              <a:cs typeface="Times New Roman"/>
            </a:endParaRPr>
          </a:p>
          <a:p>
            <a:pPr algn="ctr"/>
            <a:r>
              <a:rPr lang="en-US" sz="2500" i="1" dirty="0" smtClean="0">
                <a:latin typeface="+mj-lt"/>
              </a:rPr>
              <a:t>i</a:t>
            </a:r>
            <a:r>
              <a:rPr lang="en-US" sz="2500" baseline="30000" dirty="0" smtClean="0">
                <a:latin typeface="+mj-lt"/>
              </a:rPr>
              <a:t>3</a:t>
            </a:r>
            <a:r>
              <a:rPr lang="en-US" sz="2500" dirty="0" smtClean="0">
                <a:latin typeface="+mj-lt"/>
              </a:rPr>
              <a:t> </a:t>
            </a:r>
            <a:r>
              <a:rPr lang="en-US" sz="2500" dirty="0" smtClean="0">
                <a:latin typeface="+mj-lt"/>
                <a:cs typeface="Times New Roman"/>
              </a:rPr>
              <a:t>= -</a:t>
            </a:r>
            <a:r>
              <a:rPr lang="en-US" sz="2500" i="1" dirty="0" err="1" smtClean="0">
                <a:latin typeface="+mj-lt"/>
              </a:rPr>
              <a:t>i</a:t>
            </a:r>
            <a:endParaRPr lang="en-US" sz="2500" dirty="0" smtClean="0">
              <a:latin typeface="+mj-lt"/>
              <a:cs typeface="Times New Roman"/>
            </a:endParaRPr>
          </a:p>
          <a:p>
            <a:pPr algn="ctr"/>
            <a:r>
              <a:rPr lang="en-US" sz="2500" i="1" dirty="0" smtClean="0">
                <a:latin typeface="+mj-lt"/>
              </a:rPr>
              <a:t>i</a:t>
            </a:r>
            <a:r>
              <a:rPr lang="en-US" sz="2500" baseline="30000" dirty="0" smtClean="0">
                <a:latin typeface="+mj-lt"/>
              </a:rPr>
              <a:t>4</a:t>
            </a:r>
            <a:r>
              <a:rPr lang="en-US" sz="2500" dirty="0" smtClean="0">
                <a:latin typeface="+mj-lt"/>
                <a:cs typeface="Times New Roman"/>
              </a:rPr>
              <a:t> </a:t>
            </a:r>
            <a:r>
              <a:rPr lang="en-US" sz="2500" dirty="0" smtClean="0">
                <a:latin typeface="+mj-lt"/>
                <a:cs typeface="Times New Roman"/>
              </a:rPr>
              <a:t>= </a:t>
            </a:r>
            <a:r>
              <a:rPr lang="en-US" sz="2500" dirty="0" smtClean="0">
                <a:latin typeface="+mj-lt"/>
                <a:cs typeface="Times New Roman"/>
              </a:rPr>
              <a:t>1</a:t>
            </a:r>
          </a:p>
          <a:p>
            <a:pPr algn="ctr"/>
            <a:endParaRPr lang="en-US" dirty="0" smtClean="0">
              <a:latin typeface="Times New Roman"/>
              <a:cs typeface="Times New Roman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Challenge Problem</a:t>
            </a:r>
            <a:endParaRPr lang="en-US" u="sng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828799"/>
            <a:ext cx="8534400" cy="1768389"/>
          </a:xfrm>
          <a:prstGeom prst="rect">
            <a:avLst/>
          </a:prstGeom>
          <a:noFill/>
          <a:ln w="9525">
            <a:noFill/>
            <a:prstDash val="lgDash"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Complex Number?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>
                <a:latin typeface="Candara" pitchFamily="34" charset="0"/>
              </a:rPr>
              <a:t>Solve the equation for </a:t>
            </a:r>
            <a:r>
              <a:rPr lang="en-US" b="1" dirty="0" smtClean="0">
                <a:latin typeface="Candara" pitchFamily="34" charset="0"/>
              </a:rPr>
              <a:t>x</a:t>
            </a:r>
            <a:r>
              <a:rPr lang="en-US" dirty="0" smtClean="0">
                <a:latin typeface="Candara" pitchFamily="34" charset="0"/>
              </a:rPr>
              <a:t>:</a:t>
            </a:r>
          </a:p>
          <a:p>
            <a:pPr algn="ctr">
              <a:buNone/>
            </a:pPr>
            <a:r>
              <a:rPr lang="en-US" sz="3600" b="1" dirty="0" smtClean="0">
                <a:latin typeface="Candara" pitchFamily="34" charset="0"/>
              </a:rPr>
              <a:t>x</a:t>
            </a:r>
            <a:r>
              <a:rPr lang="en-US" sz="3600" b="1" dirty="0" smtClean="0">
                <a:latin typeface="Candara" pitchFamily="34" charset="0"/>
                <a:cs typeface="Times New Roman"/>
              </a:rPr>
              <a:t>² </a:t>
            </a:r>
            <a:r>
              <a:rPr lang="en-US" sz="3600" b="1" dirty="0" smtClean="0">
                <a:latin typeface="Candara" pitchFamily="34" charset="0"/>
                <a:cs typeface="Times New Roman"/>
              </a:rPr>
              <a:t>+ 1 = 0</a:t>
            </a:r>
          </a:p>
          <a:p>
            <a:pPr>
              <a:buNone/>
            </a:pPr>
            <a:endParaRPr lang="en-US" dirty="0" smtClean="0">
              <a:latin typeface="Candara" pitchFamily="34" charset="0"/>
              <a:cs typeface="Times New Roman"/>
            </a:endParaRPr>
          </a:p>
          <a:p>
            <a:pPr>
              <a:buNone/>
            </a:pPr>
            <a:r>
              <a:rPr lang="en-US" dirty="0" smtClean="0">
                <a:latin typeface="Candara" pitchFamily="34" charset="0"/>
                <a:cs typeface="Times New Roman"/>
              </a:rPr>
              <a:t>What do you get? What can you call your answer</a:t>
            </a:r>
            <a:r>
              <a:rPr lang="en-US" dirty="0" smtClean="0">
                <a:latin typeface="Candara" pitchFamily="34" charset="0"/>
                <a:cs typeface="Times New Roman"/>
              </a:rPr>
              <a:t>?</a:t>
            </a:r>
          </a:p>
          <a:p>
            <a:pPr>
              <a:buNone/>
            </a:pPr>
            <a:endParaRPr lang="en-US" dirty="0" smtClean="0">
              <a:latin typeface="Candara" pitchFamily="34" charset="0"/>
              <a:cs typeface="Times New Roman"/>
            </a:endParaRPr>
          </a:p>
          <a:p>
            <a:pPr>
              <a:buNone/>
            </a:pPr>
            <a:r>
              <a:rPr lang="en-US" dirty="0" smtClean="0">
                <a:latin typeface="Candara" pitchFamily="34" charset="0"/>
                <a:cs typeface="Times New Roman"/>
              </a:rPr>
              <a:t>	</a:t>
            </a:r>
            <a:r>
              <a:rPr lang="en-US" dirty="0" smtClean="0">
                <a:latin typeface="Candara" pitchFamily="34" charset="0"/>
                <a:cs typeface="Times New Roman"/>
              </a:rPr>
              <a:t>			</a:t>
            </a:r>
            <a:r>
              <a:rPr lang="en-US" dirty="0" smtClean="0">
                <a:latin typeface="Candara" pitchFamily="34" charset="0"/>
                <a:cs typeface="Times New Roman"/>
              </a:rPr>
              <a:t> </a:t>
            </a:r>
            <a:r>
              <a:rPr lang="en-US" dirty="0" smtClean="0">
                <a:latin typeface="Candara" pitchFamily="34" charset="0"/>
                <a:cs typeface="Times New Roman"/>
              </a:rPr>
              <a:t>          .…an imaginary number!</a:t>
            </a:r>
            <a:endParaRPr lang="en-US" dirty="0" smtClean="0">
              <a:latin typeface="Candara" pitchFamily="34" charset="0"/>
              <a:cs typeface="Times New Roman"/>
            </a:endParaRPr>
          </a:p>
          <a:p>
            <a:pPr>
              <a:buNone/>
            </a:pPr>
            <a:endParaRPr lang="en-US" dirty="0" smtClean="0">
              <a:latin typeface="Candara" pitchFamily="34" charset="0"/>
              <a:cs typeface="Times New Roman"/>
            </a:endParaRPr>
          </a:p>
          <a:p>
            <a:pPr algn="ctr">
              <a:buNone/>
            </a:pPr>
            <a:r>
              <a:rPr lang="en-US" dirty="0" smtClean="0">
                <a:latin typeface="Candara" pitchFamily="34" charset="0"/>
                <a:cs typeface="Times New Roman"/>
              </a:rPr>
              <a:t> </a:t>
            </a:r>
            <a:endParaRPr lang="en-US" dirty="0" smtClean="0">
              <a:latin typeface="Candara" pitchFamily="34" charset="0"/>
              <a:cs typeface="Times New Roman"/>
            </a:endParaRPr>
          </a:p>
          <a:p>
            <a:pPr algn="ctr">
              <a:buNone/>
            </a:pP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4267200"/>
            <a:ext cx="2618509" cy="6858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Imaginary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If we multiply </a:t>
            </a:r>
            <a:r>
              <a:rPr lang="en-US" i="1" dirty="0" err="1" smtClean="0"/>
              <a:t>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by a real number like 2 or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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, we get a number like 2</a:t>
            </a:r>
            <a:r>
              <a:rPr lang="en-US" i="1" dirty="0" smtClean="0"/>
              <a:t>i </a:t>
            </a:r>
            <a:r>
              <a:rPr lang="en-US" dirty="0" smtClean="0"/>
              <a:t>or </a:t>
            </a:r>
            <a:r>
              <a:rPr lang="en-US" dirty="0" smtClean="0">
                <a:sym typeface="Symbol"/>
              </a:rPr>
              <a:t></a:t>
            </a:r>
            <a:r>
              <a:rPr lang="en-US" i="1" dirty="0" err="1" smtClean="0"/>
              <a:t>i</a:t>
            </a:r>
            <a:r>
              <a:rPr lang="en-US" dirty="0" smtClean="0"/>
              <a:t>;</a:t>
            </a:r>
            <a:r>
              <a:rPr lang="en-US" i="1" dirty="0" smtClean="0"/>
              <a:t> </a:t>
            </a:r>
            <a:r>
              <a:rPr lang="en-US" dirty="0" smtClean="0"/>
              <a:t>there is no way to simplify this product. 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dirty="0" smtClean="0"/>
              <a:t>Numbers like these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are called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pure imaginary numbers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600" dirty="0" smtClean="0">
                <a:latin typeface="Candara" pitchFamily="34" charset="0"/>
              </a:rPr>
              <a:t>The so-called </a:t>
            </a:r>
            <a:r>
              <a:rPr lang="en-US" sz="2600" b="1" dirty="0" smtClean="0">
                <a:latin typeface="Candara" pitchFamily="34" charset="0"/>
              </a:rPr>
              <a:t>complex numbers</a:t>
            </a:r>
            <a:r>
              <a:rPr lang="en-US" sz="2600" dirty="0" smtClean="0">
                <a:latin typeface="Candara" pitchFamily="34" charset="0"/>
              </a:rPr>
              <a:t> are just the numbers you get when you add a real to an imaginary. 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600" dirty="0" smtClean="0">
                <a:latin typeface="Candara" pitchFamily="34" charset="0"/>
              </a:rPr>
              <a:t>Examples:</a:t>
            </a:r>
            <a:r>
              <a:rPr lang="en-US" sz="2600" dirty="0" smtClean="0"/>
              <a:t> </a:t>
            </a:r>
          </a:p>
          <a:p>
            <a:pPr lvl="1"/>
            <a:r>
              <a:rPr lang="en-US" sz="2400" dirty="0" smtClean="0"/>
              <a:t>2 + 6</a:t>
            </a:r>
            <a:r>
              <a:rPr lang="en-US" sz="2400" i="1" dirty="0" smtClean="0"/>
              <a:t>i</a:t>
            </a:r>
          </a:p>
          <a:p>
            <a:pPr lvl="1"/>
            <a:r>
              <a:rPr lang="en-US" sz="2400" dirty="0" smtClean="0"/>
              <a:t>-7 + 5</a:t>
            </a:r>
            <a:r>
              <a:rPr lang="en-US" sz="2400" i="1" dirty="0" smtClean="0"/>
              <a:t>i</a:t>
            </a:r>
          </a:p>
          <a:p>
            <a:pPr lvl="1"/>
            <a:r>
              <a:rPr lang="en-US" sz="2400" dirty="0" smtClean="0"/>
              <a:t>½ </a:t>
            </a:r>
            <a:r>
              <a:rPr lang="en-US" sz="2400" dirty="0" smtClean="0">
                <a:latin typeface="Candara" pitchFamily="34" charset="0"/>
              </a:rPr>
              <a:t>– </a:t>
            </a:r>
            <a:r>
              <a:rPr lang="en-US" sz="2400" dirty="0" smtClean="0"/>
              <a:t>4</a:t>
            </a:r>
            <a:r>
              <a:rPr lang="en-US" sz="2400" i="1" dirty="0" smtClean="0"/>
              <a:t>i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2209800" y="3886200"/>
            <a:ext cx="4572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43200" y="4191000"/>
            <a:ext cx="2379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General form: 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a + b</a:t>
            </a:r>
            <a:r>
              <a:rPr lang="en-US" sz="2000" b="1" i="1" dirty="0" smtClean="0"/>
              <a:t>i</a:t>
            </a:r>
            <a:endParaRPr lang="en-US" sz="2000" b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Adding &amp; Subtracting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800" dirty="0" smtClean="0"/>
          </a:p>
          <a:p>
            <a:r>
              <a:rPr lang="en-US" dirty="0" smtClean="0">
                <a:latin typeface="Candara" pitchFamily="34" charset="0"/>
              </a:rPr>
              <a:t>What is the sum of the following?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latin typeface="Candara" pitchFamily="34" charset="0"/>
              </a:rPr>
              <a:t>Find the general formula for the sum: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2286000"/>
            <a:ext cx="3124200" cy="852054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4191000"/>
            <a:ext cx="3276600" cy="442784"/>
          </a:xfrm>
          <a:prstGeom prst="rect">
            <a:avLst/>
          </a:prstGeom>
          <a:noFill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Multiplying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Multiply (3 + 4</a:t>
            </a:r>
            <a:r>
              <a:rPr lang="en-US" i="1" dirty="0" smtClean="0"/>
              <a:t>i</a:t>
            </a:r>
            <a:r>
              <a:rPr lang="en-US" dirty="0" smtClean="0"/>
              <a:t>) by (-3 + 8</a:t>
            </a:r>
            <a:r>
              <a:rPr lang="en-US" i="1" dirty="0" smtClean="0"/>
              <a:t>i</a:t>
            </a:r>
            <a:r>
              <a:rPr lang="en-US" dirty="0" smtClean="0"/>
              <a:t>). Remember that </a:t>
            </a:r>
            <a:r>
              <a:rPr lang="en-US" i="1" dirty="0" smtClean="0"/>
              <a:t>i</a:t>
            </a:r>
            <a:r>
              <a:rPr lang="en-US" dirty="0" smtClean="0">
                <a:latin typeface="Times New Roman"/>
                <a:cs typeface="Times New Roman"/>
              </a:rPr>
              <a:t>² = -1. </a:t>
            </a:r>
          </a:p>
          <a:p>
            <a:pPr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  <a:latin typeface="+mj-lt"/>
              <a:cs typeface="Times New Roman"/>
            </a:endParaRPr>
          </a:p>
        </p:txBody>
      </p:sp>
      <p:sp>
        <p:nvSpPr>
          <p:cNvPr id="4" name="Cloud 3"/>
          <p:cNvSpPr/>
          <p:nvPr/>
        </p:nvSpPr>
        <p:spPr>
          <a:xfrm>
            <a:off x="1524000" y="3352800"/>
            <a:ext cx="5638800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  <a:cs typeface="Times New Roman"/>
              </a:rPr>
              <a:t>Answer: </a:t>
            </a:r>
            <a:r>
              <a:rPr lang="en-US" sz="2800" b="1" dirty="0" smtClean="0">
                <a:solidFill>
                  <a:schemeClr val="tx1"/>
                </a:solidFill>
                <a:cs typeface="Times New Roman"/>
              </a:rPr>
              <a:t>-41 + 12</a:t>
            </a:r>
            <a:r>
              <a:rPr lang="en-US" sz="2800" b="1" i="1" dirty="0" smtClean="0">
                <a:solidFill>
                  <a:schemeClr val="tx1"/>
                </a:solidFill>
              </a:rPr>
              <a:t>i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Dividing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When we divide two complex numbers, we clear all instances of </a:t>
            </a:r>
            <a:r>
              <a:rPr lang="en-US" i="1" dirty="0" err="1" smtClean="0"/>
              <a:t>i</a:t>
            </a:r>
            <a:r>
              <a:rPr lang="en-US" i="1" dirty="0" smtClean="0">
                <a:latin typeface="Candara" pitchFamily="34" charset="0"/>
              </a:rPr>
              <a:t> </a:t>
            </a:r>
            <a:r>
              <a:rPr lang="en-US" dirty="0" smtClean="0">
                <a:latin typeface="Candara" pitchFamily="34" charset="0"/>
              </a:rPr>
              <a:t>from the denominator in exactly the same way as rationalizing a denominator which contains square roots. </a:t>
            </a:r>
          </a:p>
          <a:p>
            <a:pPr>
              <a:buNone/>
            </a:pPr>
            <a:endParaRPr lang="en-US" sz="800" dirty="0" smtClean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Let’s divide (3 + 4</a:t>
            </a:r>
            <a:r>
              <a:rPr lang="en-US" i="1" dirty="0" smtClean="0"/>
              <a:t>i</a:t>
            </a:r>
            <a:r>
              <a:rPr lang="en-US" dirty="0" smtClean="0"/>
              <a:t>) </a:t>
            </a:r>
            <a:r>
              <a:rPr lang="en-US" dirty="0" smtClean="0">
                <a:latin typeface="Candara" pitchFamily="34" charset="0"/>
              </a:rPr>
              <a:t>by (-3 + 8</a:t>
            </a:r>
            <a:r>
              <a:rPr lang="en-US" i="1" dirty="0" smtClean="0"/>
              <a:t>i</a:t>
            </a:r>
            <a:r>
              <a:rPr lang="en-US" dirty="0" smtClean="0">
                <a:latin typeface="Candara" pitchFamily="34" charset="0"/>
              </a:rPr>
              <a:t>). The quotient is:</a:t>
            </a:r>
          </a:p>
          <a:p>
            <a:pPr>
              <a:buNone/>
            </a:pPr>
            <a:r>
              <a:rPr lang="en-US" dirty="0" smtClean="0">
                <a:latin typeface="Candara" pitchFamily="34" charset="0"/>
              </a:rPr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962400"/>
            <a:ext cx="6629400" cy="821342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581400" y="4343400"/>
            <a:ext cx="1219200" cy="5334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4495800" y="4876800"/>
            <a:ext cx="304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95800" y="5334000"/>
            <a:ext cx="3139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andara" pitchFamily="34" charset="0"/>
              </a:rPr>
              <a:t>c</a:t>
            </a:r>
            <a:r>
              <a:rPr lang="en-US" sz="2000" b="1" dirty="0" smtClean="0">
                <a:solidFill>
                  <a:srgbClr val="FF0000"/>
                </a:solidFill>
                <a:latin typeface="Candara" pitchFamily="34" charset="0"/>
              </a:rPr>
              <a:t>omplex conjugate </a:t>
            </a:r>
            <a:r>
              <a:rPr lang="en-US" sz="2000" dirty="0" smtClean="0">
                <a:solidFill>
                  <a:srgbClr val="FF0000"/>
                </a:solidFill>
                <a:latin typeface="Candara" pitchFamily="34" charset="0"/>
              </a:rPr>
              <a:t>of -3+8i</a:t>
            </a:r>
            <a:endParaRPr lang="en-US" sz="2000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</a:t>
            </a:r>
            <a:r>
              <a:rPr lang="en-US" dirty="0" smtClean="0"/>
              <a:t>Dividing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What is	            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2057400"/>
            <a:ext cx="1066800" cy="1478972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loud 6"/>
          <p:cNvSpPr/>
          <p:nvPr/>
        </p:nvSpPr>
        <p:spPr>
          <a:xfrm>
            <a:off x="1371600" y="4191000"/>
            <a:ext cx="6096000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  <a:cs typeface="Times New Roman"/>
              </a:rPr>
              <a:t>Answer: </a:t>
            </a:r>
            <a:r>
              <a:rPr lang="en-US" sz="2800" dirty="0" smtClean="0">
                <a:solidFill>
                  <a:schemeClr val="tx1"/>
                </a:solidFill>
                <a:cs typeface="Times New Roman"/>
              </a:rPr>
              <a:t>(</a:t>
            </a:r>
            <a:r>
              <a:rPr lang="en-US" sz="2800" b="1" dirty="0" smtClean="0">
                <a:solidFill>
                  <a:schemeClr val="tx1"/>
                </a:solidFill>
                <a:cs typeface="Times New Roman"/>
              </a:rPr>
              <a:t>-20 </a:t>
            </a:r>
            <a:r>
              <a:rPr lang="en-US" sz="2800" b="1" dirty="0" smtClean="0">
                <a:solidFill>
                  <a:schemeClr val="tx1"/>
                </a:solidFill>
                <a:cs typeface="Times New Roman"/>
              </a:rPr>
              <a:t>+ </a:t>
            </a:r>
            <a:r>
              <a:rPr lang="en-US" sz="2800" b="1" dirty="0" smtClean="0">
                <a:solidFill>
                  <a:schemeClr val="tx1"/>
                </a:solidFill>
                <a:cs typeface="Times New Roman"/>
              </a:rPr>
              <a:t>29</a:t>
            </a:r>
            <a:r>
              <a:rPr lang="en-US" sz="2800" b="1" i="1" dirty="0" smtClean="0">
                <a:solidFill>
                  <a:schemeClr val="tx1"/>
                </a:solidFill>
              </a:rPr>
              <a:t>i</a:t>
            </a:r>
            <a:r>
              <a:rPr lang="en-US" sz="2800" b="1" dirty="0" smtClean="0">
                <a:solidFill>
                  <a:schemeClr val="tx1"/>
                </a:solidFill>
              </a:rPr>
              <a:t>)/73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andara" pitchFamily="34" charset="0"/>
              </a:rPr>
              <a:t>	How to graph a complex number: </a:t>
            </a:r>
            <a:endParaRPr lang="en-US" dirty="0">
              <a:latin typeface="Candara" pitchFamily="34" charset="0"/>
            </a:endParaRPr>
          </a:p>
        </p:txBody>
      </p:sp>
      <p:pic>
        <p:nvPicPr>
          <p:cNvPr id="21506" name="Picture 2" descr="File:Complex number illustrat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09800"/>
            <a:ext cx="3276600" cy="3527269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868</TotalTime>
  <Words>251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Complex Numbers</vt:lpstr>
      <vt:lpstr>What is a Complex Number? </vt:lpstr>
      <vt:lpstr>Pure Imaginary Numbers</vt:lpstr>
      <vt:lpstr>Complex Numbers</vt:lpstr>
      <vt:lpstr>Practice: Adding &amp; Subtracting</vt:lpstr>
      <vt:lpstr>Practice: Multiplying </vt:lpstr>
      <vt:lpstr>Practice: Dividing</vt:lpstr>
      <vt:lpstr>Practice: Dividing (con’t) </vt:lpstr>
      <vt:lpstr>Graphing</vt:lpstr>
      <vt:lpstr>Patterns</vt:lpstr>
      <vt:lpstr>Challenge Problem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Numbers</dc:title>
  <dc:creator>Agni Kumar</dc:creator>
  <cp:lastModifiedBy>Agni Kumar</cp:lastModifiedBy>
  <cp:revision>8</cp:revision>
  <dcterms:created xsi:type="dcterms:W3CDTF">2013-09-07T02:59:40Z</dcterms:created>
  <dcterms:modified xsi:type="dcterms:W3CDTF">2013-09-07T20:16:39Z</dcterms:modified>
</cp:coreProperties>
</file>