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sldIdLst>
    <p:sldId id="256" r:id="rId4"/>
    <p:sldId id="257" r:id="rId5"/>
    <p:sldId id="258" r:id="rId6"/>
    <p:sldId id="259" r:id="rId7"/>
    <p:sldId id="260" r:id="rId8"/>
    <p:sldId id="261" r:id="rId9"/>
    <p:sldId id="262"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82495EF-913F-4FB7-8ED0-BD66A135A2E3}" type="datetimeFigureOut">
              <a:rPr lang="en-US" smtClean="0"/>
              <a:t>9/14/2013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4075B48-AD24-4E12-91C0-B35CA321437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82495EF-913F-4FB7-8ED0-BD66A135A2E3}" type="datetimeFigureOut">
              <a:rPr lang="en-US" smtClean="0"/>
              <a:t>9/14/2013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4075B48-AD24-4E12-91C0-B35CA32143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2495EF-913F-4FB7-8ED0-BD66A135A2E3}" type="datetimeFigureOut">
              <a:rPr lang="en-US" smtClean="0"/>
              <a:t>9/14/2013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82495EF-913F-4FB7-8ED0-BD66A135A2E3}" type="datetimeFigureOut">
              <a:rPr lang="en-US" smtClean="0"/>
              <a:t>9/14/2013</a:t>
            </a:fld>
            <a:endParaRPr lang="en-US"/>
          </a:p>
        </p:txBody>
      </p:sp>
      <p:sp>
        <p:nvSpPr>
          <p:cNvPr id="27" name="Slide Number Placeholder 26"/>
          <p:cNvSpPr>
            <a:spLocks noGrp="1"/>
          </p:cNvSpPr>
          <p:nvPr>
            <p:ph type="sldNum" sz="quarter" idx="11"/>
          </p:nvPr>
        </p:nvSpPr>
        <p:spPr/>
        <p:txBody>
          <a:bodyPr rtlCol="0"/>
          <a:lstStyle/>
          <a:p>
            <a:fld id="{B4075B48-AD24-4E12-91C0-B35CA3214377}"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82495EF-913F-4FB7-8ED0-BD66A135A2E3}" type="datetimeFigureOut">
              <a:rPr lang="en-US" smtClean="0"/>
              <a:t>9/14/2013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4075B48-AD24-4E12-91C0-B35CA3214377}"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2495EF-913F-4FB7-8ED0-BD66A135A2E3}" type="datetimeFigureOut">
              <a:rPr lang="en-US" smtClean="0"/>
              <a:t>9/14/2013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2495EF-913F-4FB7-8ED0-BD66A135A2E3}" type="datetimeFigureOut">
              <a:rPr lang="en-US" smtClean="0"/>
              <a:t>9/14/2013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2495EF-913F-4FB7-8ED0-BD66A135A2E3}" type="datetimeFigureOut">
              <a:rPr lang="en-US" smtClean="0"/>
              <a:t>9/14/2013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82495EF-913F-4FB7-8ED0-BD66A135A2E3}" type="datetimeFigureOut">
              <a:rPr lang="en-US" smtClean="0"/>
              <a:t>9/14/2013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4075B48-AD24-4E12-91C0-B35CA3214377}"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4075B48-AD24-4E12-91C0-B35CA3214377}"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4075B48-AD24-4E12-91C0-B35CA3214377}"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82495EF-913F-4FB7-8ED0-BD66A135A2E3}" type="datetimeFigureOut">
              <a:rPr lang="en-US" smtClean="0"/>
              <a:t>9/14/2013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75B48-AD24-4E12-91C0-B35CA3214377}"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82495EF-913F-4FB7-8ED0-BD66A135A2E3}" type="datetimeFigureOut">
              <a:rPr lang="en-US" smtClean="0"/>
              <a:t>9/14/2013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4075B48-AD24-4E12-91C0-B35CA3214377}"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2495EF-913F-4FB7-8ED0-BD66A135A2E3}" type="datetimeFigureOut">
              <a:rPr lang="en-US" smtClean="0"/>
              <a:t>9/14/2013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4075B48-AD24-4E12-91C0-B35CA3214377}"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82495EF-913F-4FB7-8ED0-BD66A135A2E3}" type="datetimeFigureOut">
              <a:rPr lang="en-US" smtClean="0"/>
              <a:t>9/14/2013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4075B48-AD24-4E12-91C0-B35CA32143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75B48-AD24-4E12-91C0-B35CA321437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4075B48-AD24-4E12-91C0-B35CA3214377}"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82495EF-913F-4FB7-8ED0-BD66A135A2E3}" type="datetimeFigureOut">
              <a:rPr lang="en-US" smtClean="0"/>
              <a:t>9/14/2013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4075B48-AD24-4E12-91C0-B35CA3214377}"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82495EF-913F-4FB7-8ED0-BD66A135A2E3}" type="datetimeFigureOut">
              <a:rPr lang="en-US" smtClean="0"/>
              <a:t>9/14/2013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75B48-AD24-4E12-91C0-B35CA321437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4075B48-AD24-4E12-91C0-B35CA3214377}"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2495EF-913F-4FB7-8ED0-BD66A135A2E3}"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2495EF-913F-4FB7-8ED0-BD66A135A2E3}" type="datetimeFigureOut">
              <a:rPr lang="en-US" smtClean="0"/>
              <a:t>9/14/2013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82495EF-913F-4FB7-8ED0-BD66A135A2E3}" type="datetimeFigureOut">
              <a:rPr lang="en-US" smtClean="0"/>
              <a:t>9/14/2013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82495EF-913F-4FB7-8ED0-BD66A135A2E3}" type="datetimeFigureOut">
              <a:rPr lang="en-US" smtClean="0"/>
              <a:t>9/14/2013</a:t>
            </a:fld>
            <a:endParaRPr lang="en-US"/>
          </a:p>
        </p:txBody>
      </p:sp>
      <p:sp>
        <p:nvSpPr>
          <p:cNvPr id="8" name="Slide Number Placeholder 7"/>
          <p:cNvSpPr>
            <a:spLocks noGrp="1"/>
          </p:cNvSpPr>
          <p:nvPr>
            <p:ph type="sldNum" sz="quarter" idx="11"/>
          </p:nvPr>
        </p:nvSpPr>
        <p:spPr/>
        <p:txBody>
          <a:bodyPr/>
          <a:lstStyle/>
          <a:p>
            <a:fld id="{B4075B48-AD24-4E12-91C0-B35CA321437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2495EF-913F-4FB7-8ED0-BD66A135A2E3}" type="datetimeFigureOut">
              <a:rPr lang="en-US" smtClean="0"/>
              <a:t>9/14/2013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2495EF-913F-4FB7-8ED0-BD66A135A2E3}" type="datetimeFigureOut">
              <a:rPr lang="en-US" smtClean="0"/>
              <a:t>9/14/2013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4075B48-AD24-4E12-91C0-B35CA32143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C82495EF-913F-4FB7-8ED0-BD66A135A2E3}" type="datetimeFigureOut">
              <a:rPr lang="en-US" smtClean="0"/>
              <a:t>9/14/2013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75B48-AD24-4E12-91C0-B35CA32143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82495EF-913F-4FB7-8ED0-BD66A135A2E3}" type="datetimeFigureOut">
              <a:rPr lang="en-US" smtClean="0"/>
              <a:t>9/14/2013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4075B48-AD24-4E12-91C0-B35CA321437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82495EF-913F-4FB7-8ED0-BD66A135A2E3}" type="datetimeFigureOut">
              <a:rPr lang="en-US" smtClean="0"/>
              <a:t>9/14/2013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4075B48-AD24-4E12-91C0-B35CA32143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82495EF-913F-4FB7-8ED0-BD66A135A2E3}" type="datetimeFigureOut">
              <a:rPr lang="en-US" smtClean="0"/>
              <a:t>9/14/2013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4075B48-AD24-4E12-91C0-B35CA3214377}"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Linear Equations</a:t>
            </a:r>
            <a:endParaRPr lang="en-US" sz="6600" dirty="0"/>
          </a:p>
        </p:txBody>
      </p:sp>
      <p:sp>
        <p:nvSpPr>
          <p:cNvPr id="3" name="Subtitle 2"/>
          <p:cNvSpPr>
            <a:spLocks noGrp="1"/>
          </p:cNvSpPr>
          <p:nvPr>
            <p:ph type="subTitle" idx="1"/>
          </p:nvPr>
        </p:nvSpPr>
        <p:spPr>
          <a:xfrm>
            <a:off x="0" y="152400"/>
            <a:ext cx="8991600" cy="533400"/>
          </a:xfrm>
        </p:spPr>
        <p:txBody>
          <a:bodyPr>
            <a:normAutofit/>
          </a:bodyPr>
          <a:lstStyle/>
          <a:p>
            <a:r>
              <a:rPr lang="en-US" dirty="0" smtClean="0">
                <a:latin typeface="Candara" pitchFamily="34" charset="0"/>
              </a:rPr>
              <a:t>Milton Math Team                                                                                     September 19, 2013   </a:t>
            </a:r>
            <a:endParaRPr lang="en-US" dirty="0">
              <a:latin typeface="Candara" pitchFamily="34" charset="0"/>
            </a:endParaRP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What is a Linear Equation?</a:t>
            </a:r>
            <a:endParaRPr lang="en-US" dirty="0">
              <a:latin typeface="Candara" pitchFamily="34" charset="0"/>
            </a:endParaRPr>
          </a:p>
        </p:txBody>
      </p:sp>
      <p:sp>
        <p:nvSpPr>
          <p:cNvPr id="3" name="Content Placeholder 2"/>
          <p:cNvSpPr>
            <a:spLocks noGrp="1"/>
          </p:cNvSpPr>
          <p:nvPr>
            <p:ph idx="1"/>
          </p:nvPr>
        </p:nvSpPr>
        <p:spPr/>
        <p:txBody>
          <a:bodyPr/>
          <a:lstStyle/>
          <a:p>
            <a:r>
              <a:rPr lang="en-US" dirty="0" smtClean="0">
                <a:latin typeface="Candara" pitchFamily="34" charset="0"/>
              </a:rPr>
              <a:t>The </a:t>
            </a:r>
            <a:r>
              <a:rPr lang="en-US" b="1" dirty="0" smtClean="0">
                <a:latin typeface="Candara" pitchFamily="34" charset="0"/>
              </a:rPr>
              <a:t>degree</a:t>
            </a:r>
            <a:r>
              <a:rPr lang="en-US" dirty="0" smtClean="0">
                <a:latin typeface="Candara" pitchFamily="34" charset="0"/>
              </a:rPr>
              <a:t> of an equation is the highest degree of the terms in the equation.  </a:t>
            </a:r>
          </a:p>
          <a:p>
            <a:r>
              <a:rPr lang="en-US" dirty="0" smtClean="0">
                <a:latin typeface="Candara" pitchFamily="34" charset="0"/>
              </a:rPr>
              <a:t>The simplest type of equation is the </a:t>
            </a:r>
            <a:r>
              <a:rPr lang="en-US" b="1" dirty="0" smtClean="0">
                <a:latin typeface="Candara" pitchFamily="34" charset="0"/>
              </a:rPr>
              <a:t>linear equation</a:t>
            </a:r>
            <a:r>
              <a:rPr lang="en-US" dirty="0" smtClean="0">
                <a:latin typeface="Candara" pitchFamily="34" charset="0"/>
              </a:rPr>
              <a:t>, whose degree is 1.</a:t>
            </a:r>
          </a:p>
          <a:p>
            <a:r>
              <a:rPr lang="en-US" dirty="0" smtClean="0">
                <a:latin typeface="Candara" pitchFamily="34" charset="0"/>
              </a:rPr>
              <a:t>For example, x + </a:t>
            </a:r>
            <a:r>
              <a:rPr lang="en-US" dirty="0" smtClean="0">
                <a:latin typeface="Candara" pitchFamily="34" charset="0"/>
                <a:ea typeface="Cambria Math"/>
              </a:rPr>
              <a:t>√x =  3 is not linear. </a:t>
            </a:r>
            <a:endParaRPr lang="en-US" dirty="0">
              <a:latin typeface="Candara" pitchFamily="34" charset="0"/>
            </a:endParaRP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Systems of Equations</a:t>
            </a:r>
            <a:endParaRPr lang="en-US" dirty="0">
              <a:latin typeface="Candara" pitchFamily="34" charset="0"/>
            </a:endParaRPr>
          </a:p>
        </p:txBody>
      </p:sp>
      <p:sp>
        <p:nvSpPr>
          <p:cNvPr id="3" name="Content Placeholder 2"/>
          <p:cNvSpPr>
            <a:spLocks noGrp="1"/>
          </p:cNvSpPr>
          <p:nvPr>
            <p:ph idx="1"/>
          </p:nvPr>
        </p:nvSpPr>
        <p:spPr/>
        <p:txBody>
          <a:bodyPr/>
          <a:lstStyle/>
          <a:p>
            <a:r>
              <a:rPr lang="en-US" sz="3600" dirty="0" smtClean="0">
                <a:latin typeface="Candara" pitchFamily="34" charset="0"/>
              </a:rPr>
              <a:t>2 equations, 2 variables</a:t>
            </a:r>
          </a:p>
          <a:p>
            <a:r>
              <a:rPr lang="en-US" sz="3600" dirty="0" smtClean="0">
                <a:latin typeface="Candara" pitchFamily="34" charset="0"/>
              </a:rPr>
              <a:t>Methods to solve:</a:t>
            </a:r>
          </a:p>
          <a:p>
            <a:pPr lvl="2"/>
            <a:r>
              <a:rPr lang="en-US" sz="3000" dirty="0" smtClean="0">
                <a:latin typeface="Candara" pitchFamily="34" charset="0"/>
              </a:rPr>
              <a:t>s</a:t>
            </a:r>
            <a:r>
              <a:rPr lang="en-US" sz="3000" dirty="0" smtClean="0">
                <a:latin typeface="Candara" pitchFamily="34" charset="0"/>
              </a:rPr>
              <a:t>ubstitution</a:t>
            </a:r>
          </a:p>
          <a:p>
            <a:pPr lvl="2"/>
            <a:r>
              <a:rPr lang="en-US" sz="3000" dirty="0" smtClean="0">
                <a:latin typeface="Candara" pitchFamily="34" charset="0"/>
              </a:rPr>
              <a:t>e</a:t>
            </a:r>
            <a:r>
              <a:rPr lang="en-US" sz="3000" dirty="0" smtClean="0">
                <a:latin typeface="Candara" pitchFamily="34" charset="0"/>
              </a:rPr>
              <a:t>limination</a:t>
            </a:r>
            <a:endParaRPr lang="en-US" sz="3000" dirty="0">
              <a:latin typeface="Candara" pitchFamily="34"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Substitution/Elimination</a:t>
            </a:r>
            <a:endParaRPr lang="en-US" dirty="0">
              <a:latin typeface="Candara" pitchFamily="34" charset="0"/>
            </a:endParaRPr>
          </a:p>
        </p:txBody>
      </p:sp>
      <p:sp>
        <p:nvSpPr>
          <p:cNvPr id="3" name="Content Placeholder 2"/>
          <p:cNvSpPr>
            <a:spLocks noGrp="1"/>
          </p:cNvSpPr>
          <p:nvPr>
            <p:ph idx="1"/>
          </p:nvPr>
        </p:nvSpPr>
        <p:spPr/>
        <p:txBody>
          <a:bodyPr/>
          <a:lstStyle/>
          <a:p>
            <a:pPr>
              <a:buNone/>
            </a:pPr>
            <a:r>
              <a:rPr lang="en-US" dirty="0" smtClean="0">
                <a:latin typeface="Candara" pitchFamily="34" charset="0"/>
              </a:rPr>
              <a:t>Solve the system</a:t>
            </a:r>
          </a:p>
          <a:p>
            <a:pPr algn="ctr">
              <a:buNone/>
            </a:pPr>
            <a:r>
              <a:rPr lang="en-US" dirty="0" smtClean="0">
                <a:latin typeface="Candara" pitchFamily="34" charset="0"/>
              </a:rPr>
              <a:t>2x + 3y = -1</a:t>
            </a:r>
          </a:p>
          <a:p>
            <a:pPr algn="ctr">
              <a:buNone/>
            </a:pPr>
            <a:r>
              <a:rPr lang="en-US" dirty="0" smtClean="0">
                <a:latin typeface="Candara" pitchFamily="34" charset="0"/>
              </a:rPr>
              <a:t>3x – 4y = 7</a:t>
            </a:r>
          </a:p>
          <a:p>
            <a:pPr algn="ctr">
              <a:buNone/>
            </a:pPr>
            <a:endParaRPr lang="en-US" sz="500" dirty="0" smtClean="0">
              <a:latin typeface="Candara" pitchFamily="34" charset="0"/>
            </a:endParaRPr>
          </a:p>
          <a:p>
            <a:pPr>
              <a:buNone/>
            </a:pPr>
            <a:r>
              <a:rPr lang="en-US" dirty="0" smtClean="0">
                <a:latin typeface="Candara" pitchFamily="34" charset="0"/>
              </a:rPr>
              <a:t>b</a:t>
            </a:r>
            <a:r>
              <a:rPr lang="en-US" dirty="0" smtClean="0">
                <a:latin typeface="Candara" pitchFamily="34" charset="0"/>
              </a:rPr>
              <a:t>y both </a:t>
            </a:r>
            <a:r>
              <a:rPr lang="en-US" b="1" dirty="0" smtClean="0">
                <a:latin typeface="Candara" pitchFamily="34" charset="0"/>
              </a:rPr>
              <a:t>substitution</a:t>
            </a:r>
            <a:r>
              <a:rPr lang="en-US" dirty="0" smtClean="0">
                <a:latin typeface="Candara" pitchFamily="34" charset="0"/>
              </a:rPr>
              <a:t> and </a:t>
            </a:r>
            <a:r>
              <a:rPr lang="en-US" b="1" dirty="0" smtClean="0">
                <a:latin typeface="Candara" pitchFamily="34" charset="0"/>
              </a:rPr>
              <a:t>elimination</a:t>
            </a:r>
            <a:r>
              <a:rPr lang="en-US" dirty="0" smtClean="0">
                <a:latin typeface="Candara" pitchFamily="34" charset="0"/>
              </a:rPr>
              <a:t>. </a:t>
            </a:r>
            <a:endParaRPr lang="en-US" dirty="0">
              <a:latin typeface="Candara" pitchFamily="34" charset="0"/>
            </a:endParaRPr>
          </a:p>
        </p:txBody>
      </p:sp>
      <p:sp>
        <p:nvSpPr>
          <p:cNvPr id="4" name="Wave 3"/>
          <p:cNvSpPr/>
          <p:nvPr/>
        </p:nvSpPr>
        <p:spPr>
          <a:xfrm>
            <a:off x="2133600" y="4800600"/>
            <a:ext cx="4495800" cy="914400"/>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smtClean="0">
                <a:latin typeface="Candara" pitchFamily="34" charset="0"/>
              </a:rPr>
              <a:t>Answer: (x, y) = (1, -1)</a:t>
            </a:r>
            <a:endParaRPr lang="en-US" sz="3000" dirty="0">
              <a:latin typeface="Candara"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ndara" pitchFamily="34" charset="0"/>
              </a:rPr>
              <a:t>Word Problems</a:t>
            </a:r>
            <a:endParaRPr lang="en-US" b="1" dirty="0">
              <a:latin typeface="Candara" pitchFamily="34" charset="0"/>
            </a:endParaRPr>
          </a:p>
        </p:txBody>
      </p:sp>
      <p:sp>
        <p:nvSpPr>
          <p:cNvPr id="3" name="Content Placeholder 2"/>
          <p:cNvSpPr>
            <a:spLocks noGrp="1"/>
          </p:cNvSpPr>
          <p:nvPr>
            <p:ph sz="quarter" idx="1"/>
          </p:nvPr>
        </p:nvSpPr>
        <p:spPr/>
        <p:txBody>
          <a:bodyPr/>
          <a:lstStyle/>
          <a:p>
            <a:pPr>
              <a:buNone/>
            </a:pPr>
            <a:r>
              <a:rPr lang="en-US" sz="4000" dirty="0" smtClean="0">
                <a:effectLst>
                  <a:glow rad="228600">
                    <a:schemeClr val="accent4">
                      <a:satMod val="175000"/>
                      <a:alpha val="40000"/>
                    </a:schemeClr>
                  </a:glow>
                </a:effectLst>
                <a:latin typeface="Ravie" pitchFamily="82" charset="0"/>
              </a:rPr>
              <a:t>COUNTDOWN!</a:t>
            </a:r>
          </a:p>
          <a:p>
            <a:pPr>
              <a:buNone/>
            </a:pPr>
            <a:endParaRPr lang="en-US" sz="1200" dirty="0" smtClean="0">
              <a:latin typeface="Candara" pitchFamily="34" charset="0"/>
            </a:endParaRPr>
          </a:p>
          <a:p>
            <a:pPr>
              <a:buNone/>
            </a:pPr>
            <a:r>
              <a:rPr lang="en-US" i="1" dirty="0" smtClean="0">
                <a:latin typeface="Candara" pitchFamily="34" charset="0"/>
              </a:rPr>
              <a:t>Don’t write anything down. </a:t>
            </a:r>
          </a:p>
          <a:p>
            <a:pPr>
              <a:buNone/>
            </a:pPr>
            <a:r>
              <a:rPr lang="en-US" dirty="0" smtClean="0">
                <a:latin typeface="Candara" pitchFamily="34" charset="0"/>
              </a:rPr>
              <a:t>	</a:t>
            </a:r>
            <a:r>
              <a:rPr lang="en-US" sz="3000" b="1" dirty="0" smtClean="0">
                <a:latin typeface="Candara" pitchFamily="34" charset="0"/>
              </a:rPr>
              <a:t>Johnny is twice as old as Gina. Johnny is five years older than Gina. How old is Johnny?  </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ndara" pitchFamily="34" charset="0"/>
              </a:rPr>
              <a:t>Word </a:t>
            </a:r>
            <a:r>
              <a:rPr lang="en-US" b="1" dirty="0" smtClean="0">
                <a:latin typeface="Candara" pitchFamily="34" charset="0"/>
              </a:rPr>
              <a:t>Problems, </a:t>
            </a:r>
            <a:r>
              <a:rPr lang="en-US" b="1" dirty="0" err="1" smtClean="0">
                <a:latin typeface="Candara" pitchFamily="34" charset="0"/>
              </a:rPr>
              <a:t>con’t</a:t>
            </a:r>
            <a:r>
              <a:rPr lang="en-US" b="1" dirty="0" smtClean="0">
                <a:latin typeface="Candara" pitchFamily="34" charset="0"/>
              </a:rPr>
              <a:t>…</a:t>
            </a:r>
            <a:endParaRPr lang="en-US" dirty="0"/>
          </a:p>
        </p:txBody>
      </p:sp>
      <p:sp>
        <p:nvSpPr>
          <p:cNvPr id="3" name="Content Placeholder 2"/>
          <p:cNvSpPr>
            <a:spLocks noGrp="1"/>
          </p:cNvSpPr>
          <p:nvPr>
            <p:ph sz="quarter" idx="1"/>
          </p:nvPr>
        </p:nvSpPr>
        <p:spPr/>
        <p:txBody>
          <a:bodyPr/>
          <a:lstStyle/>
          <a:p>
            <a:pPr>
              <a:buNone/>
            </a:pPr>
            <a:r>
              <a:rPr lang="en-US" i="1" dirty="0" smtClean="0">
                <a:latin typeface="Candara" pitchFamily="34" charset="0"/>
              </a:rPr>
              <a:t>Solve the following: </a:t>
            </a:r>
            <a:endParaRPr lang="en-US" i="1" dirty="0" smtClean="0">
              <a:latin typeface="Candara" pitchFamily="34" charset="0"/>
            </a:endParaRPr>
          </a:p>
          <a:p>
            <a:pPr>
              <a:buNone/>
            </a:pPr>
            <a:r>
              <a:rPr lang="en-US" dirty="0" smtClean="0">
                <a:latin typeface="Candara" pitchFamily="34" charset="0"/>
              </a:rPr>
              <a:t>	</a:t>
            </a:r>
            <a:r>
              <a:rPr lang="en-US" sz="3000" b="1" dirty="0" smtClean="0">
                <a:latin typeface="Candara" pitchFamily="34" charset="0"/>
              </a:rPr>
              <a:t>The units digit in a two-digit number is three times the tens digit. If the digits are reversed, the resulting number is 54 more than the original number. Find the original number. </a:t>
            </a:r>
            <a:endParaRPr lang="en-US" sz="3000" b="1" dirty="0" smtClean="0">
              <a:latin typeface="Candara" pitchFamily="34" charset="0"/>
            </a:endParaRPr>
          </a:p>
          <a:p>
            <a:pPr>
              <a:buNone/>
            </a:pPr>
            <a:endParaRPr lang="en-US" dirty="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ndara" pitchFamily="34" charset="0"/>
              </a:rPr>
              <a:t>Word Problems, </a:t>
            </a:r>
            <a:r>
              <a:rPr lang="en-US" b="1" dirty="0" err="1" smtClean="0">
                <a:latin typeface="Candara" pitchFamily="34" charset="0"/>
              </a:rPr>
              <a:t>con’t</a:t>
            </a:r>
            <a:r>
              <a:rPr lang="en-US" b="1" dirty="0" smtClean="0">
                <a:latin typeface="Candara" pitchFamily="34" charset="0"/>
              </a:rPr>
              <a:t>…</a:t>
            </a:r>
            <a:endParaRPr lang="en-US" dirty="0"/>
          </a:p>
        </p:txBody>
      </p:sp>
      <p:sp>
        <p:nvSpPr>
          <p:cNvPr id="3" name="Content Placeholder 2"/>
          <p:cNvSpPr>
            <a:spLocks noGrp="1"/>
          </p:cNvSpPr>
          <p:nvPr>
            <p:ph sz="quarter" idx="1"/>
          </p:nvPr>
        </p:nvSpPr>
        <p:spPr/>
        <p:txBody>
          <a:bodyPr/>
          <a:lstStyle/>
          <a:p>
            <a:pPr>
              <a:buNone/>
            </a:pPr>
            <a:r>
              <a:rPr lang="en-US" sz="4000" dirty="0" smtClean="0">
                <a:effectLst>
                  <a:glow rad="228600">
                    <a:schemeClr val="accent4">
                      <a:satMod val="175000"/>
                      <a:alpha val="40000"/>
                    </a:schemeClr>
                  </a:glow>
                </a:effectLst>
                <a:latin typeface="Ravie" pitchFamily="82" charset="0"/>
              </a:rPr>
              <a:t>Average Speed</a:t>
            </a:r>
            <a:endParaRPr lang="en-US" sz="4000" dirty="0" smtClean="0">
              <a:effectLst>
                <a:glow rad="228600">
                  <a:schemeClr val="accent4">
                    <a:satMod val="175000"/>
                    <a:alpha val="40000"/>
                  </a:schemeClr>
                </a:glow>
              </a:effectLst>
              <a:latin typeface="Ravie" pitchFamily="82" charset="0"/>
            </a:endParaRPr>
          </a:p>
          <a:p>
            <a:pPr>
              <a:buNone/>
            </a:pPr>
            <a:endParaRPr lang="en-US" sz="1200" dirty="0" smtClean="0">
              <a:latin typeface="Candara" pitchFamily="34" charset="0"/>
            </a:endParaRPr>
          </a:p>
          <a:p>
            <a:pPr>
              <a:buNone/>
            </a:pPr>
            <a:r>
              <a:rPr lang="en-US" dirty="0" smtClean="0">
                <a:latin typeface="Candara" pitchFamily="34" charset="0"/>
              </a:rPr>
              <a:t>	</a:t>
            </a:r>
            <a:r>
              <a:rPr lang="en-US" sz="2800" dirty="0" smtClean="0">
                <a:latin typeface="Candara" pitchFamily="34" charset="0"/>
              </a:rPr>
              <a:t>Jim drives to his mother’s house, which is 40 miles away, and then drives back. On the way there her drives 40 miles an hour, but on the way back has drives only 20 mph. What is his average speed for the whole trip? </a:t>
            </a:r>
            <a:endParaRPr lang="en-US" sz="2800" dirty="0" smtClean="0">
              <a:latin typeface="Candara" pitchFamily="34" charset="0"/>
            </a:endParaRPr>
          </a:p>
          <a:p>
            <a:pPr>
              <a:buNone/>
            </a:pPr>
            <a:endParaRPr lang="en-US" dirty="0"/>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ndara" pitchFamily="34" charset="0"/>
              </a:rPr>
              <a:t>Word Problems, </a:t>
            </a:r>
            <a:r>
              <a:rPr lang="en-US" b="1" dirty="0" err="1" smtClean="0">
                <a:latin typeface="Candara" pitchFamily="34" charset="0"/>
              </a:rPr>
              <a:t>con’t</a:t>
            </a:r>
            <a:r>
              <a:rPr lang="en-US" b="1" dirty="0" smtClean="0">
                <a:latin typeface="Candara" pitchFamily="34" charset="0"/>
              </a:rPr>
              <a:t>…</a:t>
            </a:r>
            <a:endParaRPr lang="en-US" dirty="0"/>
          </a:p>
        </p:txBody>
      </p:sp>
      <p:sp>
        <p:nvSpPr>
          <p:cNvPr id="3" name="Content Placeholder 2"/>
          <p:cNvSpPr>
            <a:spLocks noGrp="1"/>
          </p:cNvSpPr>
          <p:nvPr>
            <p:ph sz="quarter" idx="1"/>
          </p:nvPr>
        </p:nvSpPr>
        <p:spPr/>
        <p:txBody>
          <a:bodyPr/>
          <a:lstStyle/>
          <a:p>
            <a:pPr>
              <a:buNone/>
            </a:pPr>
            <a:r>
              <a:rPr lang="en-US" sz="4000" dirty="0" smtClean="0">
                <a:effectLst>
                  <a:glow rad="228600">
                    <a:schemeClr val="accent4">
                      <a:satMod val="175000"/>
                      <a:alpha val="40000"/>
                    </a:schemeClr>
                  </a:glow>
                </a:effectLst>
                <a:latin typeface="Ravie" pitchFamily="82" charset="0"/>
              </a:rPr>
              <a:t>Speed #1</a:t>
            </a:r>
            <a:endParaRPr lang="en-US" sz="4000" dirty="0" smtClean="0">
              <a:effectLst>
                <a:glow rad="228600">
                  <a:schemeClr val="accent4">
                    <a:satMod val="175000"/>
                    <a:alpha val="40000"/>
                  </a:schemeClr>
                </a:glow>
              </a:effectLst>
              <a:latin typeface="Ravie" pitchFamily="82" charset="0"/>
            </a:endParaRPr>
          </a:p>
          <a:p>
            <a:pPr>
              <a:buNone/>
            </a:pPr>
            <a:endParaRPr lang="en-US" sz="1200" dirty="0" smtClean="0">
              <a:latin typeface="Candara" pitchFamily="34" charset="0"/>
            </a:endParaRPr>
          </a:p>
          <a:p>
            <a:pPr>
              <a:buNone/>
            </a:pPr>
            <a:r>
              <a:rPr lang="en-US" sz="2800" dirty="0" smtClean="0">
                <a:latin typeface="Candara" pitchFamily="34" charset="0"/>
              </a:rPr>
              <a:t>	A frog swims 8 miles downstream in 2 hours. She returns upstream in 14 hours. How fast does the frog swim in still water? </a:t>
            </a:r>
            <a:endParaRPr lang="en-US" sz="2800" dirty="0"/>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ndara" pitchFamily="34" charset="0"/>
              </a:rPr>
              <a:t>Word Problems, </a:t>
            </a:r>
            <a:r>
              <a:rPr lang="en-US" b="1" dirty="0" err="1" smtClean="0">
                <a:latin typeface="Candara" pitchFamily="34" charset="0"/>
              </a:rPr>
              <a:t>con’t</a:t>
            </a:r>
            <a:r>
              <a:rPr lang="en-US" b="1" dirty="0" smtClean="0">
                <a:latin typeface="Candara" pitchFamily="34" charset="0"/>
              </a:rPr>
              <a:t>…</a:t>
            </a:r>
            <a:endParaRPr lang="en-US" dirty="0"/>
          </a:p>
        </p:txBody>
      </p:sp>
      <p:sp>
        <p:nvSpPr>
          <p:cNvPr id="3" name="Content Placeholder 2"/>
          <p:cNvSpPr>
            <a:spLocks noGrp="1"/>
          </p:cNvSpPr>
          <p:nvPr>
            <p:ph sz="quarter" idx="1"/>
          </p:nvPr>
        </p:nvSpPr>
        <p:spPr/>
        <p:txBody>
          <a:bodyPr/>
          <a:lstStyle/>
          <a:p>
            <a:pPr>
              <a:buNone/>
            </a:pPr>
            <a:r>
              <a:rPr lang="en-US" sz="4000" dirty="0" smtClean="0">
                <a:effectLst>
                  <a:glow rad="228600">
                    <a:schemeClr val="accent4">
                      <a:satMod val="175000"/>
                      <a:alpha val="40000"/>
                    </a:schemeClr>
                  </a:glow>
                </a:effectLst>
                <a:latin typeface="Ravie" pitchFamily="82" charset="0"/>
              </a:rPr>
              <a:t>Speed #2</a:t>
            </a:r>
            <a:endParaRPr lang="en-US" sz="4000" dirty="0" smtClean="0">
              <a:effectLst>
                <a:glow rad="228600">
                  <a:schemeClr val="accent4">
                    <a:satMod val="175000"/>
                    <a:alpha val="40000"/>
                  </a:schemeClr>
                </a:glow>
              </a:effectLst>
              <a:latin typeface="Ravie" pitchFamily="82" charset="0"/>
            </a:endParaRPr>
          </a:p>
          <a:p>
            <a:pPr>
              <a:buNone/>
            </a:pPr>
            <a:endParaRPr lang="en-US" sz="1100" dirty="0" smtClean="0">
              <a:latin typeface="Candara" pitchFamily="34" charset="0"/>
            </a:endParaRPr>
          </a:p>
          <a:p>
            <a:pPr>
              <a:buNone/>
            </a:pPr>
            <a:r>
              <a:rPr lang="en-US" sz="2400" dirty="0" smtClean="0">
                <a:latin typeface="Candara" pitchFamily="34" charset="0"/>
              </a:rPr>
              <a:t>	</a:t>
            </a:r>
            <a:r>
              <a:rPr lang="en-US" sz="2800" dirty="0" smtClean="0">
                <a:latin typeface="Candara" pitchFamily="34" charset="0"/>
              </a:rPr>
              <a:t>Pipe A can fill a pool in 5 hours, while pipe B can fill it in four. How long will it take for the two to fill the pool if both are operating at the same time? </a:t>
            </a:r>
            <a:endParaRPr lang="en-US" sz="2800" dirty="0" smtClean="0"/>
          </a:p>
          <a:p>
            <a:pPr>
              <a:buNone/>
            </a:pPr>
            <a:endParaRPr lang="en-US" dirty="0"/>
          </a:p>
        </p:txBody>
      </p:sp>
    </p:spTree>
  </p:cSld>
  <p:clrMapOvr>
    <a:masterClrMapping/>
  </p:clrMapOvr>
  <p:transition>
    <p:random/>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1131</TotalTime>
  <Words>149</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Technic</vt:lpstr>
      <vt:lpstr>Urban</vt:lpstr>
      <vt:lpstr>Civic</vt:lpstr>
      <vt:lpstr>Linear Equations</vt:lpstr>
      <vt:lpstr>What is a Linear Equation?</vt:lpstr>
      <vt:lpstr>Systems of Equations</vt:lpstr>
      <vt:lpstr>Substitution/Elimination</vt:lpstr>
      <vt:lpstr>Word Problems</vt:lpstr>
      <vt:lpstr>Word Problems, con’t…</vt:lpstr>
      <vt:lpstr>Word Problems, con’t…</vt:lpstr>
      <vt:lpstr>Word Problems, con’t…</vt:lpstr>
      <vt:lpstr>Word Problems, con’t…</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Equations</dc:title>
  <dc:creator>Agni Kumar</dc:creator>
  <cp:lastModifiedBy>Agni Kumar</cp:lastModifiedBy>
  <cp:revision>4</cp:revision>
  <dcterms:created xsi:type="dcterms:W3CDTF">2013-09-14T21:56:00Z</dcterms:created>
  <dcterms:modified xsi:type="dcterms:W3CDTF">2013-09-15T16:47:28Z</dcterms:modified>
</cp:coreProperties>
</file>