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5D29E11-AF95-4196-9C95-1DAEF8640CE2}" type="datetimeFigureOut">
              <a:rPr lang="en-US" smtClean="0"/>
              <a:pPr/>
              <a:t>8/27/2013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F59EC0A-3AE7-4BAA-B0F3-1E78E3B7FAC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D29E11-AF95-4196-9C95-1DAEF8640CE2}"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9EC0A-3AE7-4BAA-B0F3-1E78E3B7FA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D29E11-AF95-4196-9C95-1DAEF8640CE2}"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9EC0A-3AE7-4BAA-B0F3-1E78E3B7FA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D29E11-AF95-4196-9C95-1DAEF8640CE2}"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9EC0A-3AE7-4BAA-B0F3-1E78E3B7FA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5D29E11-AF95-4196-9C95-1DAEF8640CE2}" type="datetimeFigureOut">
              <a:rPr lang="en-US" smtClean="0"/>
              <a:pPr/>
              <a:t>8/27/2013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9EC0A-3AE7-4BAA-B0F3-1E78E3B7FAC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D29E11-AF95-4196-9C95-1DAEF8640CE2}" type="datetimeFigureOut">
              <a:rPr lang="en-US" smtClean="0"/>
              <a:pPr/>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59EC0A-3AE7-4BAA-B0F3-1E78E3B7FA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5D29E11-AF95-4196-9C95-1DAEF8640CE2}" type="datetimeFigureOut">
              <a:rPr lang="en-US" smtClean="0"/>
              <a:pPr/>
              <a:t>8/27/2013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59EC0A-3AE7-4BAA-B0F3-1E78E3B7FA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5D29E11-AF95-4196-9C95-1DAEF8640CE2}" type="datetimeFigureOut">
              <a:rPr lang="en-US" smtClean="0"/>
              <a:pPr/>
              <a:t>8/27/2013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59EC0A-3AE7-4BAA-B0F3-1E78E3B7FA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D29E11-AF95-4196-9C95-1DAEF8640CE2}" type="datetimeFigureOut">
              <a:rPr lang="en-US" smtClean="0"/>
              <a:pPr/>
              <a:t>8/27/2013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59EC0A-3AE7-4BAA-B0F3-1E78E3B7FA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D29E11-AF95-4196-9C95-1DAEF8640CE2}" type="datetimeFigureOut">
              <a:rPr lang="en-US" smtClean="0"/>
              <a:pPr/>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59EC0A-3AE7-4BAA-B0F3-1E78E3B7FA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D29E11-AF95-4196-9C95-1DAEF8640CE2}" type="datetimeFigureOut">
              <a:rPr lang="en-US" smtClean="0"/>
              <a:pPr/>
              <a:t>8/27/2013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F59EC0A-3AE7-4BAA-B0F3-1E78E3B7FAC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D29E11-AF95-4196-9C95-1DAEF8640CE2}" type="datetimeFigureOut">
              <a:rPr lang="en-US" smtClean="0"/>
              <a:pPr/>
              <a:t>8/27/2013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F59EC0A-3AE7-4BAA-B0F3-1E78E3B7FAC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effectLst>
                  <a:glow rad="228600">
                    <a:schemeClr val="accent5">
                      <a:satMod val="175000"/>
                      <a:alpha val="40000"/>
                    </a:schemeClr>
                  </a:glow>
                </a:effectLst>
                <a:latin typeface="Comic Sans MS" pitchFamily="66" charset="0"/>
              </a:rPr>
              <a:t>Triangle Geometry</a:t>
            </a:r>
            <a:endParaRPr lang="en-US" sz="6600" dirty="0">
              <a:effectLst>
                <a:glow rad="228600">
                  <a:schemeClr val="accent5">
                    <a:satMod val="175000"/>
                    <a:alpha val="40000"/>
                  </a:schemeClr>
                </a:glow>
              </a:effectLst>
              <a:latin typeface="Comic Sans MS" pitchFamily="66" charset="0"/>
            </a:endParaRPr>
          </a:p>
        </p:txBody>
      </p:sp>
      <p:sp>
        <p:nvSpPr>
          <p:cNvPr id="3" name="Subtitle 2"/>
          <p:cNvSpPr>
            <a:spLocks noGrp="1"/>
          </p:cNvSpPr>
          <p:nvPr>
            <p:ph type="subTitle" idx="1"/>
          </p:nvPr>
        </p:nvSpPr>
        <p:spPr>
          <a:xfrm>
            <a:off x="381000" y="381000"/>
            <a:ext cx="8382000" cy="457200"/>
          </a:xfrm>
        </p:spPr>
        <p:txBody>
          <a:bodyPr>
            <a:normAutofit fontScale="92500" lnSpcReduction="20000"/>
          </a:bodyPr>
          <a:lstStyle/>
          <a:p>
            <a:pPr algn="l"/>
            <a:r>
              <a:rPr lang="en-US" sz="3000" dirty="0" smtClean="0">
                <a:latin typeface="Candara" pitchFamily="34" charset="0"/>
              </a:rPr>
              <a:t>Milton Math Team                                        August 27, 2013 </a:t>
            </a:r>
            <a:endParaRPr lang="en-US" sz="3000" dirty="0">
              <a:latin typeface="Candar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ndara" pitchFamily="34" charset="0"/>
              </a:rPr>
              <a:t>Similar Triangles </a:t>
            </a:r>
            <a:r>
              <a:rPr lang="en-US" dirty="0" smtClean="0">
                <a:latin typeface="Candara" pitchFamily="34" charset="0"/>
              </a:rPr>
              <a:t>(cont’d)</a:t>
            </a:r>
            <a:endParaRPr lang="en-US" dirty="0"/>
          </a:p>
        </p:txBody>
      </p:sp>
      <p:sp>
        <p:nvSpPr>
          <p:cNvPr id="3" name="Content Placeholder 2"/>
          <p:cNvSpPr>
            <a:spLocks noGrp="1"/>
          </p:cNvSpPr>
          <p:nvPr>
            <p:ph idx="1"/>
          </p:nvPr>
        </p:nvSpPr>
        <p:spPr/>
        <p:txBody>
          <a:bodyPr/>
          <a:lstStyle/>
          <a:p>
            <a:pPr>
              <a:buNone/>
            </a:pPr>
            <a:r>
              <a:rPr lang="en-US" dirty="0" smtClean="0">
                <a:latin typeface="Candara" pitchFamily="34" charset="0"/>
              </a:rPr>
              <a:t>	</a:t>
            </a:r>
            <a:r>
              <a:rPr lang="en-US" sz="3000" dirty="0" smtClean="0">
                <a:latin typeface="Candara" pitchFamily="34" charset="0"/>
              </a:rPr>
              <a:t>In addition to the sides, all other corresponding lengths (such as medians, altitudes, etc.) have the same ratio as the common ratio of the sides. Furthermore, if the ratio of the sides is </a:t>
            </a:r>
            <a:r>
              <a:rPr lang="en-US" sz="3000" i="1" dirty="0" smtClean="0">
                <a:latin typeface="Candara" pitchFamily="34" charset="0"/>
              </a:rPr>
              <a:t>k</a:t>
            </a:r>
            <a:r>
              <a:rPr lang="en-US" sz="3000" dirty="0" smtClean="0">
                <a:latin typeface="Candara" pitchFamily="34" charset="0"/>
              </a:rPr>
              <a:t>, the ratio of the areas is </a:t>
            </a:r>
            <a:r>
              <a:rPr lang="en-US" sz="3000" i="1" dirty="0" smtClean="0">
                <a:latin typeface="Candara" pitchFamily="34" charset="0"/>
              </a:rPr>
              <a:t>k</a:t>
            </a:r>
            <a:r>
              <a:rPr lang="en-US" sz="3000" dirty="0" smtClean="0">
                <a:latin typeface="Candara" pitchFamily="34" charset="0"/>
              </a:rPr>
              <a:t>².  </a:t>
            </a:r>
            <a:endParaRPr lang="en-US" sz="3000" dirty="0">
              <a:latin typeface="Candar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Area of a Triangle</a:t>
            </a:r>
            <a:endParaRPr lang="en-US" b="1" dirty="0"/>
          </a:p>
        </p:txBody>
      </p:sp>
      <p:sp>
        <p:nvSpPr>
          <p:cNvPr id="3" name="Content Placeholder 2"/>
          <p:cNvSpPr>
            <a:spLocks noGrp="1"/>
          </p:cNvSpPr>
          <p:nvPr>
            <p:ph idx="1"/>
          </p:nvPr>
        </p:nvSpPr>
        <p:spPr/>
        <p:txBody>
          <a:bodyPr/>
          <a:lstStyle/>
          <a:p>
            <a:pPr marL="514350" indent="-514350">
              <a:buNone/>
            </a:pPr>
            <a:r>
              <a:rPr lang="en-US" sz="2800" dirty="0" smtClean="0">
                <a:latin typeface="Candara" pitchFamily="34" charset="0"/>
              </a:rPr>
              <a:t>Two useful formulas: </a:t>
            </a:r>
          </a:p>
          <a:p>
            <a:pPr marL="514350" indent="-514350">
              <a:buNone/>
            </a:pPr>
            <a:r>
              <a:rPr lang="en-US" dirty="0" smtClean="0">
                <a:latin typeface="Candara" pitchFamily="34" charset="0"/>
              </a:rPr>
              <a:t>1.  [ABC] = (base)(height)/2</a:t>
            </a:r>
          </a:p>
          <a:p>
            <a:pPr marL="514350" indent="-514350">
              <a:buNone/>
            </a:pPr>
            <a:endParaRPr lang="en-US" sz="1000" dirty="0" smtClean="0">
              <a:latin typeface="Candara" pitchFamily="34" charset="0"/>
            </a:endParaRPr>
          </a:p>
          <a:p>
            <a:pPr marL="514350" indent="-514350">
              <a:buNone/>
            </a:pPr>
            <a:r>
              <a:rPr lang="en-US" dirty="0" smtClean="0">
                <a:latin typeface="Candara" pitchFamily="34" charset="0"/>
              </a:rPr>
              <a:t>2.  [ABC] = (</a:t>
            </a:r>
            <a:r>
              <a:rPr lang="en-US" dirty="0" err="1" smtClean="0">
                <a:latin typeface="Candara" pitchFamily="34" charset="0"/>
              </a:rPr>
              <a:t>ab</a:t>
            </a:r>
            <a:r>
              <a:rPr lang="en-US" dirty="0" smtClean="0">
                <a:latin typeface="Candara" pitchFamily="34" charset="0"/>
              </a:rPr>
              <a:t>)(sin C)/2</a:t>
            </a:r>
          </a:p>
        </p:txBody>
      </p:sp>
      <p:sp>
        <p:nvSpPr>
          <p:cNvPr id="4" name="Isosceles Triangle 3"/>
          <p:cNvSpPr/>
          <p:nvPr/>
        </p:nvSpPr>
        <p:spPr>
          <a:xfrm>
            <a:off x="2895600" y="4191000"/>
            <a:ext cx="2895600" cy="1447800"/>
          </a:xfrm>
          <a:prstGeom prst="triangle">
            <a:avLst>
              <a:gd name="adj" fmla="val 23856"/>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TextBox 4"/>
          <p:cNvSpPr txBox="1"/>
          <p:nvPr/>
        </p:nvSpPr>
        <p:spPr>
          <a:xfrm>
            <a:off x="3429000" y="3886200"/>
            <a:ext cx="381000" cy="400110"/>
          </a:xfrm>
          <a:prstGeom prst="rect">
            <a:avLst/>
          </a:prstGeom>
          <a:noFill/>
        </p:spPr>
        <p:txBody>
          <a:bodyPr wrap="square" rtlCol="0">
            <a:spAutoFit/>
          </a:bodyPr>
          <a:lstStyle/>
          <a:p>
            <a:r>
              <a:rPr lang="en-US" sz="2000" b="1" dirty="0" smtClean="0">
                <a:latin typeface="Candara" pitchFamily="34" charset="0"/>
              </a:rPr>
              <a:t>A</a:t>
            </a:r>
            <a:endParaRPr lang="en-US" sz="2000" b="1" dirty="0">
              <a:latin typeface="Candara" pitchFamily="34" charset="0"/>
            </a:endParaRPr>
          </a:p>
        </p:txBody>
      </p:sp>
      <p:sp>
        <p:nvSpPr>
          <p:cNvPr id="6" name="TextBox 5"/>
          <p:cNvSpPr txBox="1"/>
          <p:nvPr/>
        </p:nvSpPr>
        <p:spPr>
          <a:xfrm>
            <a:off x="2590800" y="5486400"/>
            <a:ext cx="381000" cy="400110"/>
          </a:xfrm>
          <a:prstGeom prst="rect">
            <a:avLst/>
          </a:prstGeom>
          <a:noFill/>
        </p:spPr>
        <p:txBody>
          <a:bodyPr wrap="square" rtlCol="0">
            <a:spAutoFit/>
          </a:bodyPr>
          <a:lstStyle/>
          <a:p>
            <a:r>
              <a:rPr lang="en-US" sz="2000" b="1" dirty="0" smtClean="0">
                <a:latin typeface="Candara" pitchFamily="34" charset="0"/>
              </a:rPr>
              <a:t>B</a:t>
            </a:r>
            <a:endParaRPr lang="en-US" sz="2000" b="1" dirty="0">
              <a:latin typeface="Candara" pitchFamily="34" charset="0"/>
            </a:endParaRPr>
          </a:p>
        </p:txBody>
      </p:sp>
      <p:sp>
        <p:nvSpPr>
          <p:cNvPr id="7" name="TextBox 6"/>
          <p:cNvSpPr txBox="1"/>
          <p:nvPr/>
        </p:nvSpPr>
        <p:spPr>
          <a:xfrm>
            <a:off x="5715000" y="5410200"/>
            <a:ext cx="381000" cy="400110"/>
          </a:xfrm>
          <a:prstGeom prst="rect">
            <a:avLst/>
          </a:prstGeom>
          <a:noFill/>
        </p:spPr>
        <p:txBody>
          <a:bodyPr wrap="square" rtlCol="0">
            <a:spAutoFit/>
          </a:bodyPr>
          <a:lstStyle/>
          <a:p>
            <a:r>
              <a:rPr lang="en-US" sz="2000" b="1" dirty="0">
                <a:latin typeface="Candara" pitchFamily="34" charset="0"/>
              </a:rPr>
              <a:t>C</a:t>
            </a:r>
          </a:p>
        </p:txBody>
      </p:sp>
      <p:sp>
        <p:nvSpPr>
          <p:cNvPr id="8" name="TextBox 7"/>
          <p:cNvSpPr txBox="1"/>
          <p:nvPr/>
        </p:nvSpPr>
        <p:spPr>
          <a:xfrm>
            <a:off x="3886200" y="5562600"/>
            <a:ext cx="381000" cy="400110"/>
          </a:xfrm>
          <a:prstGeom prst="rect">
            <a:avLst/>
          </a:prstGeom>
          <a:noFill/>
        </p:spPr>
        <p:txBody>
          <a:bodyPr wrap="square" rtlCol="0">
            <a:spAutoFit/>
          </a:bodyPr>
          <a:lstStyle/>
          <a:p>
            <a:r>
              <a:rPr lang="en-US" sz="2000" dirty="0">
                <a:latin typeface="Candara" pitchFamily="34" charset="0"/>
              </a:rPr>
              <a:t>a</a:t>
            </a:r>
          </a:p>
        </p:txBody>
      </p:sp>
      <p:sp>
        <p:nvSpPr>
          <p:cNvPr id="9" name="TextBox 8"/>
          <p:cNvSpPr txBox="1"/>
          <p:nvPr/>
        </p:nvSpPr>
        <p:spPr>
          <a:xfrm>
            <a:off x="4572000" y="4572000"/>
            <a:ext cx="381000" cy="400110"/>
          </a:xfrm>
          <a:prstGeom prst="rect">
            <a:avLst/>
          </a:prstGeom>
          <a:noFill/>
        </p:spPr>
        <p:txBody>
          <a:bodyPr wrap="square" rtlCol="0">
            <a:spAutoFit/>
          </a:bodyPr>
          <a:lstStyle/>
          <a:p>
            <a:r>
              <a:rPr lang="en-US" sz="2000" dirty="0" smtClean="0">
                <a:latin typeface="Candara" pitchFamily="34" charset="0"/>
              </a:rPr>
              <a:t>b</a:t>
            </a:r>
            <a:endParaRPr lang="en-US" sz="2000" dirty="0">
              <a:latin typeface="Candara" pitchFamily="34" charset="0"/>
            </a:endParaRPr>
          </a:p>
        </p:txBody>
      </p:sp>
      <p:sp>
        <p:nvSpPr>
          <p:cNvPr id="10" name="Freeform 9"/>
          <p:cNvSpPr/>
          <p:nvPr/>
        </p:nvSpPr>
        <p:spPr>
          <a:xfrm>
            <a:off x="5345723" y="5423838"/>
            <a:ext cx="137096" cy="231374"/>
          </a:xfrm>
          <a:custGeom>
            <a:avLst/>
            <a:gdLst>
              <a:gd name="connsiteX0" fmla="*/ 0 w 137096"/>
              <a:gd name="connsiteY0" fmla="*/ 231374 h 231374"/>
              <a:gd name="connsiteX1" fmla="*/ 14068 w 137096"/>
              <a:gd name="connsiteY1" fmla="*/ 118833 h 231374"/>
              <a:gd name="connsiteX2" fmla="*/ 56271 w 137096"/>
              <a:gd name="connsiteY2" fmla="*/ 48494 h 231374"/>
              <a:gd name="connsiteX3" fmla="*/ 112542 w 137096"/>
              <a:gd name="connsiteY3" fmla="*/ 20359 h 231374"/>
            </a:gdLst>
            <a:ahLst/>
            <a:cxnLst>
              <a:cxn ang="0">
                <a:pos x="connsiteX0" y="connsiteY0"/>
              </a:cxn>
              <a:cxn ang="0">
                <a:pos x="connsiteX1" y="connsiteY1"/>
              </a:cxn>
              <a:cxn ang="0">
                <a:pos x="connsiteX2" y="connsiteY2"/>
              </a:cxn>
              <a:cxn ang="0">
                <a:pos x="connsiteX3" y="connsiteY3"/>
              </a:cxn>
            </a:cxnLst>
            <a:rect l="l" t="t" r="r" b="b"/>
            <a:pathLst>
              <a:path w="137096" h="231374">
                <a:moveTo>
                  <a:pt x="0" y="231374"/>
                </a:moveTo>
                <a:cubicBezTo>
                  <a:pt x="4689" y="193860"/>
                  <a:pt x="7305" y="156029"/>
                  <a:pt x="14068" y="118833"/>
                </a:cubicBezTo>
                <a:cubicBezTo>
                  <a:pt x="19488" y="89024"/>
                  <a:pt x="29136" y="64775"/>
                  <a:pt x="56271" y="48494"/>
                </a:cubicBezTo>
                <a:cubicBezTo>
                  <a:pt x="137096" y="0"/>
                  <a:pt x="73530" y="59371"/>
                  <a:pt x="112542" y="20359"/>
                </a:cubicBez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mic Sans MS" pitchFamily="66" charset="0"/>
              </a:rPr>
              <a:t>Practice Problem #1</a:t>
            </a:r>
            <a:endParaRPr lang="en-US" b="1" dirty="0">
              <a:latin typeface="Candara" pitchFamily="34" charset="0"/>
            </a:endParaRPr>
          </a:p>
        </p:txBody>
      </p:sp>
      <p:sp>
        <p:nvSpPr>
          <p:cNvPr id="3" name="Content Placeholder 2"/>
          <p:cNvSpPr>
            <a:spLocks noGrp="1"/>
          </p:cNvSpPr>
          <p:nvPr>
            <p:ph idx="1"/>
          </p:nvPr>
        </p:nvSpPr>
        <p:spPr/>
        <p:txBody>
          <a:bodyPr/>
          <a:lstStyle/>
          <a:p>
            <a:pPr>
              <a:buNone/>
            </a:pPr>
            <a:r>
              <a:rPr lang="en-US" dirty="0" smtClean="0">
                <a:latin typeface="Candara" pitchFamily="34" charset="0"/>
              </a:rPr>
              <a:t>	Segments AD and BE are medians of right triangle ABC, and AB is its hypotenuse. If a triangle is constructed with legs AD and BE, what will be the length of its hypotenuse in terms of AB? </a:t>
            </a:r>
            <a:endParaRPr lang="en-US" dirty="0">
              <a:latin typeface="Candar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omic Sans MS" pitchFamily="66" charset="0"/>
              </a:rPr>
              <a:t>Answer</a:t>
            </a:r>
            <a:endParaRPr lang="en-US" dirty="0"/>
          </a:p>
        </p:txBody>
      </p:sp>
      <p:sp>
        <p:nvSpPr>
          <p:cNvPr id="3" name="Content Placeholder 2"/>
          <p:cNvSpPr>
            <a:spLocks noGrp="1"/>
          </p:cNvSpPr>
          <p:nvPr>
            <p:ph idx="1"/>
          </p:nvPr>
        </p:nvSpPr>
        <p:spPr/>
        <p:txBody>
          <a:bodyPr/>
          <a:lstStyle/>
          <a:p>
            <a:pPr algn="ctr">
              <a:buNone/>
            </a:pPr>
            <a:endParaRPr lang="en-US" sz="2000" dirty="0" smtClean="0">
              <a:latin typeface="Comic Sans MS" pitchFamily="66" charset="0"/>
            </a:endParaRPr>
          </a:p>
          <a:p>
            <a:pPr algn="ctr">
              <a:buNone/>
            </a:pPr>
            <a:endParaRPr lang="en-US" dirty="0" smtClean="0">
              <a:latin typeface="Comic Sans MS" pitchFamily="66" charset="0"/>
            </a:endParaRPr>
          </a:p>
          <a:p>
            <a:pPr algn="ctr">
              <a:buNone/>
            </a:pPr>
            <a:endParaRPr lang="en-US" dirty="0">
              <a:latin typeface="Comic Sans MS" pitchFamily="66" charset="0"/>
            </a:endParaRPr>
          </a:p>
          <a:p>
            <a:pPr algn="ctr">
              <a:buNone/>
            </a:pPr>
            <a:endParaRPr lang="en-US" dirty="0" smtClean="0">
              <a:latin typeface="Comic Sans MS" pitchFamily="66" charset="0"/>
            </a:endParaRPr>
          </a:p>
          <a:p>
            <a:pPr>
              <a:buNone/>
            </a:pPr>
            <a:endParaRPr lang="en-US" dirty="0" smtClean="0"/>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657600" y="2057400"/>
            <a:ext cx="2133600" cy="21336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mic Sans MS" pitchFamily="66" charset="0"/>
              </a:rPr>
              <a:t>Practice Problem #2</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smtClean="0">
                <a:latin typeface="Candara" pitchFamily="34" charset="0"/>
              </a:rPr>
              <a:t>The base of a triangle is 15 inches. Two lines are drawn parallel to the base, terminating in the other two sides and dividing the triangle into three equal areas. What is the length of the parallel closer to the base? </a:t>
            </a:r>
            <a:endParaRPr lang="en-US" dirty="0">
              <a:latin typeface="Candar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omic Sans MS" pitchFamily="66" charset="0"/>
              </a:rPr>
              <a:t>Answer</a:t>
            </a:r>
            <a:endParaRPr lang="en-US" dirty="0"/>
          </a:p>
        </p:txBody>
      </p:sp>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66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657600" y="2286000"/>
            <a:ext cx="1524000" cy="1320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Classifying Triangles</a:t>
            </a:r>
            <a:endParaRPr lang="en-US" dirty="0">
              <a:latin typeface="Candara" pitchFamily="34" charset="0"/>
            </a:endParaRPr>
          </a:p>
        </p:txBody>
      </p:sp>
      <p:sp>
        <p:nvSpPr>
          <p:cNvPr id="3" name="Content Placeholder 2"/>
          <p:cNvSpPr>
            <a:spLocks noGrp="1"/>
          </p:cNvSpPr>
          <p:nvPr>
            <p:ph idx="1"/>
          </p:nvPr>
        </p:nvSpPr>
        <p:spPr/>
        <p:txBody>
          <a:bodyPr/>
          <a:lstStyle/>
          <a:p>
            <a:pPr>
              <a:buFont typeface="Wingdings" pitchFamily="2" charset="2"/>
              <a:buChar char="ü"/>
            </a:pPr>
            <a:r>
              <a:rPr lang="en-US" dirty="0" smtClean="0">
                <a:latin typeface="Candara" pitchFamily="34" charset="0"/>
              </a:rPr>
              <a:t>By angle:</a:t>
            </a:r>
          </a:p>
          <a:p>
            <a:pPr lvl="2">
              <a:buFont typeface="Courier New" pitchFamily="49" charset="0"/>
              <a:buChar char="o"/>
            </a:pPr>
            <a:r>
              <a:rPr lang="en-US" dirty="0">
                <a:latin typeface="Candara" pitchFamily="34" charset="0"/>
              </a:rPr>
              <a:t>a</a:t>
            </a:r>
            <a:r>
              <a:rPr lang="en-US" dirty="0" smtClean="0">
                <a:latin typeface="Candara" pitchFamily="34" charset="0"/>
              </a:rPr>
              <a:t>cute</a:t>
            </a:r>
          </a:p>
          <a:p>
            <a:pPr lvl="2">
              <a:buFont typeface="Courier New" pitchFamily="49" charset="0"/>
              <a:buChar char="o"/>
            </a:pPr>
            <a:r>
              <a:rPr lang="en-US" dirty="0">
                <a:latin typeface="Candara" pitchFamily="34" charset="0"/>
              </a:rPr>
              <a:t>r</a:t>
            </a:r>
            <a:r>
              <a:rPr lang="en-US" dirty="0" smtClean="0">
                <a:latin typeface="Candara" pitchFamily="34" charset="0"/>
              </a:rPr>
              <a:t>ight</a:t>
            </a:r>
          </a:p>
          <a:p>
            <a:pPr lvl="2">
              <a:buFont typeface="Courier New" pitchFamily="49" charset="0"/>
              <a:buChar char="o"/>
            </a:pPr>
            <a:r>
              <a:rPr lang="en-US" dirty="0" smtClean="0">
                <a:latin typeface="Candara" pitchFamily="34" charset="0"/>
              </a:rPr>
              <a:t>Obtuse</a:t>
            </a:r>
          </a:p>
          <a:p>
            <a:pPr lvl="2">
              <a:buNone/>
            </a:pPr>
            <a:endParaRPr lang="en-US" sz="500" dirty="0" smtClean="0">
              <a:latin typeface="Candara" pitchFamily="34" charset="0"/>
            </a:endParaRPr>
          </a:p>
          <a:p>
            <a:pPr>
              <a:buFont typeface="Wingdings" pitchFamily="2" charset="2"/>
              <a:buChar char="ü"/>
            </a:pPr>
            <a:r>
              <a:rPr lang="en-US" dirty="0" smtClean="0">
                <a:latin typeface="Candara" pitchFamily="34" charset="0"/>
              </a:rPr>
              <a:t>By side:</a:t>
            </a:r>
          </a:p>
          <a:p>
            <a:pPr lvl="2">
              <a:buFont typeface="Courier New" pitchFamily="49" charset="0"/>
              <a:buChar char="o"/>
            </a:pPr>
            <a:r>
              <a:rPr lang="en-US" dirty="0">
                <a:latin typeface="Candara" pitchFamily="34" charset="0"/>
              </a:rPr>
              <a:t>e</a:t>
            </a:r>
            <a:r>
              <a:rPr lang="en-US" dirty="0" smtClean="0">
                <a:latin typeface="Candara" pitchFamily="34" charset="0"/>
              </a:rPr>
              <a:t>quilateral </a:t>
            </a:r>
          </a:p>
          <a:p>
            <a:pPr lvl="2">
              <a:buFont typeface="Courier New" pitchFamily="49" charset="0"/>
              <a:buChar char="o"/>
            </a:pPr>
            <a:r>
              <a:rPr lang="en-US" dirty="0" smtClean="0">
                <a:latin typeface="Candara" pitchFamily="34" charset="0"/>
              </a:rPr>
              <a:t>isosceles</a:t>
            </a:r>
          </a:p>
          <a:p>
            <a:pPr lvl="2">
              <a:buFont typeface="Courier New" pitchFamily="49" charset="0"/>
              <a:buChar char="o"/>
            </a:pPr>
            <a:r>
              <a:rPr lang="en-US" dirty="0">
                <a:latin typeface="Candara" pitchFamily="34" charset="0"/>
              </a:rPr>
              <a:t>s</a:t>
            </a:r>
            <a:r>
              <a:rPr lang="en-US" dirty="0" smtClean="0">
                <a:latin typeface="Candara" pitchFamily="34" charset="0"/>
              </a:rPr>
              <a:t>calene </a:t>
            </a:r>
          </a:p>
          <a:p>
            <a:pPr lvl="2">
              <a:buNone/>
            </a:pPr>
            <a:endParaRPr lang="en-US" dirty="0" smtClean="0">
              <a:latin typeface="Candara" pitchFamily="34" charset="0"/>
            </a:endParaRPr>
          </a:p>
          <a:p>
            <a:pPr lvl="2">
              <a:buFont typeface="Courier New" pitchFamily="49" charset="0"/>
              <a:buChar char="o"/>
            </a:pPr>
            <a:endParaRPr lang="en-US" dirty="0" smtClean="0">
              <a:latin typeface="Candara" pitchFamily="34" charset="0"/>
            </a:endParaRPr>
          </a:p>
          <a:p>
            <a:pPr lvl="2">
              <a:buNone/>
            </a:pPr>
            <a:endParaRPr lang="en-US" dirty="0" smtClean="0">
              <a:latin typeface="Candar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Parts of a △: </a:t>
            </a:r>
            <a:r>
              <a:rPr lang="en-US" b="1" dirty="0" smtClean="0">
                <a:latin typeface="Candara" pitchFamily="34" charset="0"/>
              </a:rPr>
              <a:t>Medians</a:t>
            </a:r>
            <a:endParaRPr lang="en-US" b="1" dirty="0">
              <a:latin typeface="Candara" pitchFamily="34" charset="0"/>
            </a:endParaRPr>
          </a:p>
        </p:txBody>
      </p:sp>
      <p:sp>
        <p:nvSpPr>
          <p:cNvPr id="3" name="Content Placeholder 2"/>
          <p:cNvSpPr>
            <a:spLocks noGrp="1"/>
          </p:cNvSpPr>
          <p:nvPr>
            <p:ph idx="1"/>
          </p:nvPr>
        </p:nvSpPr>
        <p:spPr/>
        <p:txBody>
          <a:bodyPr/>
          <a:lstStyle/>
          <a:p>
            <a:pPr>
              <a:buNone/>
            </a:pPr>
            <a:r>
              <a:rPr lang="en-US" dirty="0"/>
              <a:t>	</a:t>
            </a:r>
            <a:r>
              <a:rPr lang="en-US" sz="2600" dirty="0" smtClean="0">
                <a:latin typeface="Candara" pitchFamily="34" charset="0"/>
              </a:rPr>
              <a:t>A segment drawn from a vertex to the midpoint of the opposite side is a </a:t>
            </a:r>
            <a:r>
              <a:rPr lang="en-US" sz="2600" b="1" dirty="0" smtClean="0">
                <a:latin typeface="Candara" pitchFamily="34" charset="0"/>
              </a:rPr>
              <a:t>median</a:t>
            </a:r>
            <a:r>
              <a:rPr lang="en-US" sz="2600" dirty="0" smtClean="0">
                <a:latin typeface="Candara" pitchFamily="34" charset="0"/>
              </a:rPr>
              <a:t>. The three medians intersect a the </a:t>
            </a:r>
            <a:r>
              <a:rPr lang="en-US" sz="2600" b="1" dirty="0" err="1" smtClean="0">
                <a:latin typeface="Candara" pitchFamily="34" charset="0"/>
              </a:rPr>
              <a:t>centroid</a:t>
            </a:r>
            <a:r>
              <a:rPr lang="en-US" sz="2600" dirty="0" smtClean="0">
                <a:latin typeface="Candara" pitchFamily="34" charset="0"/>
              </a:rPr>
              <a:t>. The </a:t>
            </a:r>
            <a:r>
              <a:rPr lang="en-US" sz="2600" dirty="0" err="1" smtClean="0">
                <a:latin typeface="Candara" pitchFamily="34" charset="0"/>
              </a:rPr>
              <a:t>centroid</a:t>
            </a:r>
            <a:r>
              <a:rPr lang="en-US" sz="2600" dirty="0" smtClean="0">
                <a:latin typeface="Candara" pitchFamily="34" charset="0"/>
              </a:rPr>
              <a:t> divides each median in a 2:1 ratio, that is: </a:t>
            </a:r>
          </a:p>
          <a:p>
            <a:pPr algn="ctr">
              <a:buNone/>
            </a:pPr>
            <a:r>
              <a:rPr lang="en-US" sz="2600" dirty="0" smtClean="0">
                <a:latin typeface="Candara" pitchFamily="34" charset="0"/>
              </a:rPr>
              <a:t>AG/GD = BG/GE = CG/GF = 2/1. </a:t>
            </a:r>
          </a:p>
          <a:p>
            <a:pPr algn="ctr">
              <a:buNone/>
            </a:pPr>
            <a:endParaRPr lang="en-US" sz="2600" dirty="0">
              <a:latin typeface="Candara" pitchFamily="34" charset="0"/>
            </a:endParaRPr>
          </a:p>
        </p:txBody>
      </p:sp>
      <p:sp>
        <p:nvSpPr>
          <p:cNvPr id="4" name="Isosceles Triangle 3"/>
          <p:cNvSpPr/>
          <p:nvPr/>
        </p:nvSpPr>
        <p:spPr>
          <a:xfrm>
            <a:off x="3276600" y="4114800"/>
            <a:ext cx="2590800" cy="1828800"/>
          </a:xfrm>
          <a:prstGeom prst="triangle">
            <a:avLst>
              <a:gd name="adj" fmla="val 10162"/>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6" name="Straight Connector 5"/>
          <p:cNvCxnSpPr>
            <a:stCxn id="4" idx="0"/>
          </p:cNvCxnSpPr>
          <p:nvPr/>
        </p:nvCxnSpPr>
        <p:spPr>
          <a:xfrm>
            <a:off x="3539877" y="4114800"/>
            <a:ext cx="955923" cy="1828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4" idx="2"/>
            <a:endCxn id="4" idx="5"/>
          </p:cNvCxnSpPr>
          <p:nvPr/>
        </p:nvCxnSpPr>
        <p:spPr>
          <a:xfrm flipV="1">
            <a:off x="3276600" y="5029200"/>
            <a:ext cx="1427039"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4" idx="4"/>
            <a:endCxn id="4" idx="1"/>
          </p:cNvCxnSpPr>
          <p:nvPr/>
        </p:nvCxnSpPr>
        <p:spPr>
          <a:xfrm flipH="1" flipV="1">
            <a:off x="3408239" y="5029200"/>
            <a:ext cx="2459161"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038600" y="5181600"/>
            <a:ext cx="381000" cy="400110"/>
          </a:xfrm>
          <a:prstGeom prst="rect">
            <a:avLst/>
          </a:prstGeom>
          <a:noFill/>
        </p:spPr>
        <p:txBody>
          <a:bodyPr wrap="square" rtlCol="0">
            <a:spAutoFit/>
          </a:bodyPr>
          <a:lstStyle/>
          <a:p>
            <a:r>
              <a:rPr lang="en-US" sz="2000" b="1" dirty="0" smtClean="0">
                <a:latin typeface="Candara" pitchFamily="34" charset="0"/>
              </a:rPr>
              <a:t>G</a:t>
            </a:r>
            <a:endParaRPr lang="en-US" sz="2000" b="1" dirty="0">
              <a:latin typeface="Candara" pitchFamily="34" charset="0"/>
            </a:endParaRPr>
          </a:p>
        </p:txBody>
      </p:sp>
      <p:sp>
        <p:nvSpPr>
          <p:cNvPr id="13" name="TextBox 12"/>
          <p:cNvSpPr txBox="1"/>
          <p:nvPr/>
        </p:nvSpPr>
        <p:spPr>
          <a:xfrm>
            <a:off x="2971800" y="5715000"/>
            <a:ext cx="381000" cy="400110"/>
          </a:xfrm>
          <a:prstGeom prst="rect">
            <a:avLst/>
          </a:prstGeom>
          <a:noFill/>
        </p:spPr>
        <p:txBody>
          <a:bodyPr wrap="square" rtlCol="0">
            <a:spAutoFit/>
          </a:bodyPr>
          <a:lstStyle/>
          <a:p>
            <a:r>
              <a:rPr lang="en-US" sz="2000" b="1" dirty="0" smtClean="0">
                <a:latin typeface="Candara" pitchFamily="34" charset="0"/>
              </a:rPr>
              <a:t>A</a:t>
            </a:r>
            <a:endParaRPr lang="en-US" sz="2000" b="1" dirty="0">
              <a:latin typeface="Candara" pitchFamily="34" charset="0"/>
            </a:endParaRPr>
          </a:p>
        </p:txBody>
      </p:sp>
      <p:sp>
        <p:nvSpPr>
          <p:cNvPr id="14" name="TextBox 13"/>
          <p:cNvSpPr txBox="1"/>
          <p:nvPr/>
        </p:nvSpPr>
        <p:spPr>
          <a:xfrm>
            <a:off x="4267200" y="5867400"/>
            <a:ext cx="381000" cy="400110"/>
          </a:xfrm>
          <a:prstGeom prst="rect">
            <a:avLst/>
          </a:prstGeom>
          <a:noFill/>
        </p:spPr>
        <p:txBody>
          <a:bodyPr wrap="square" rtlCol="0">
            <a:spAutoFit/>
          </a:bodyPr>
          <a:lstStyle/>
          <a:p>
            <a:r>
              <a:rPr lang="en-US" sz="2000" b="1" dirty="0" smtClean="0">
                <a:latin typeface="Candara" pitchFamily="34" charset="0"/>
              </a:rPr>
              <a:t>E</a:t>
            </a:r>
            <a:endParaRPr lang="en-US" sz="2000" b="1" dirty="0">
              <a:latin typeface="Candara" pitchFamily="34" charset="0"/>
            </a:endParaRPr>
          </a:p>
        </p:txBody>
      </p:sp>
      <p:sp>
        <p:nvSpPr>
          <p:cNvPr id="15" name="TextBox 14"/>
          <p:cNvSpPr txBox="1"/>
          <p:nvPr/>
        </p:nvSpPr>
        <p:spPr>
          <a:xfrm>
            <a:off x="5791200" y="5715000"/>
            <a:ext cx="381000" cy="400110"/>
          </a:xfrm>
          <a:prstGeom prst="rect">
            <a:avLst/>
          </a:prstGeom>
          <a:noFill/>
        </p:spPr>
        <p:txBody>
          <a:bodyPr wrap="square" rtlCol="0">
            <a:spAutoFit/>
          </a:bodyPr>
          <a:lstStyle/>
          <a:p>
            <a:r>
              <a:rPr lang="en-US" sz="2000" b="1" dirty="0" smtClean="0">
                <a:latin typeface="Candara" pitchFamily="34" charset="0"/>
              </a:rPr>
              <a:t>C</a:t>
            </a:r>
            <a:endParaRPr lang="en-US" sz="2000" b="1" dirty="0">
              <a:latin typeface="Candara" pitchFamily="34" charset="0"/>
            </a:endParaRPr>
          </a:p>
        </p:txBody>
      </p:sp>
      <p:sp>
        <p:nvSpPr>
          <p:cNvPr id="16" name="TextBox 15"/>
          <p:cNvSpPr txBox="1"/>
          <p:nvPr/>
        </p:nvSpPr>
        <p:spPr>
          <a:xfrm>
            <a:off x="4724400" y="4724400"/>
            <a:ext cx="381000" cy="400110"/>
          </a:xfrm>
          <a:prstGeom prst="rect">
            <a:avLst/>
          </a:prstGeom>
          <a:noFill/>
        </p:spPr>
        <p:txBody>
          <a:bodyPr wrap="square" rtlCol="0">
            <a:spAutoFit/>
          </a:bodyPr>
          <a:lstStyle/>
          <a:p>
            <a:r>
              <a:rPr lang="en-US" sz="2000" b="1" dirty="0" smtClean="0">
                <a:latin typeface="Candara" pitchFamily="34" charset="0"/>
              </a:rPr>
              <a:t>D</a:t>
            </a:r>
            <a:endParaRPr lang="en-US" sz="2000" b="1" dirty="0">
              <a:latin typeface="Candara" pitchFamily="34" charset="0"/>
            </a:endParaRPr>
          </a:p>
        </p:txBody>
      </p:sp>
      <p:sp>
        <p:nvSpPr>
          <p:cNvPr id="17" name="TextBox 16"/>
          <p:cNvSpPr txBox="1"/>
          <p:nvPr/>
        </p:nvSpPr>
        <p:spPr>
          <a:xfrm>
            <a:off x="3276600" y="3886200"/>
            <a:ext cx="381000" cy="400110"/>
          </a:xfrm>
          <a:prstGeom prst="rect">
            <a:avLst/>
          </a:prstGeom>
          <a:noFill/>
        </p:spPr>
        <p:txBody>
          <a:bodyPr wrap="square" rtlCol="0">
            <a:spAutoFit/>
          </a:bodyPr>
          <a:lstStyle/>
          <a:p>
            <a:r>
              <a:rPr lang="en-US" sz="2000" b="1" dirty="0" smtClean="0">
                <a:latin typeface="Candara" pitchFamily="34" charset="0"/>
              </a:rPr>
              <a:t>B</a:t>
            </a:r>
            <a:endParaRPr lang="en-US" sz="2000" b="1" dirty="0">
              <a:latin typeface="Candara" pitchFamily="34" charset="0"/>
            </a:endParaRPr>
          </a:p>
        </p:txBody>
      </p:sp>
      <p:sp>
        <p:nvSpPr>
          <p:cNvPr id="18" name="TextBox 17"/>
          <p:cNvSpPr txBox="1"/>
          <p:nvPr/>
        </p:nvSpPr>
        <p:spPr>
          <a:xfrm>
            <a:off x="3124200" y="4800600"/>
            <a:ext cx="381000" cy="400110"/>
          </a:xfrm>
          <a:prstGeom prst="rect">
            <a:avLst/>
          </a:prstGeom>
          <a:noFill/>
        </p:spPr>
        <p:txBody>
          <a:bodyPr wrap="square" rtlCol="0">
            <a:spAutoFit/>
          </a:bodyPr>
          <a:lstStyle/>
          <a:p>
            <a:r>
              <a:rPr lang="en-US" sz="2000" b="1" dirty="0" smtClean="0">
                <a:latin typeface="Candara" pitchFamily="34" charset="0"/>
              </a:rPr>
              <a:t>F</a:t>
            </a:r>
            <a:endParaRPr lang="en-US" sz="2000" b="1" dirty="0">
              <a:latin typeface="Candara" pitchFamily="34" charset="0"/>
            </a:endParaRPr>
          </a:p>
        </p:txBody>
      </p:sp>
      <p:sp>
        <p:nvSpPr>
          <p:cNvPr id="19" name="Freeform 18"/>
          <p:cNvSpPr/>
          <p:nvPr/>
        </p:nvSpPr>
        <p:spPr>
          <a:xfrm>
            <a:off x="4164037" y="4628271"/>
            <a:ext cx="126609" cy="98474"/>
          </a:xfrm>
          <a:custGeom>
            <a:avLst/>
            <a:gdLst>
              <a:gd name="connsiteX0" fmla="*/ 0 w 126609"/>
              <a:gd name="connsiteY0" fmla="*/ 98474 h 98474"/>
              <a:gd name="connsiteX1" fmla="*/ 126609 w 126609"/>
              <a:gd name="connsiteY1" fmla="*/ 0 h 98474"/>
            </a:gdLst>
            <a:ahLst/>
            <a:cxnLst>
              <a:cxn ang="0">
                <a:pos x="connsiteX0" y="connsiteY0"/>
              </a:cxn>
              <a:cxn ang="0">
                <a:pos x="connsiteX1" y="connsiteY1"/>
              </a:cxn>
            </a:cxnLst>
            <a:rect l="l" t="t" r="r" b="b"/>
            <a:pathLst>
              <a:path w="126609" h="98474">
                <a:moveTo>
                  <a:pt x="0" y="98474"/>
                </a:moveTo>
                <a:lnTo>
                  <a:pt x="126609"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3" name="Straight Connector 22"/>
          <p:cNvCxnSpPr/>
          <p:nvPr/>
        </p:nvCxnSpPr>
        <p:spPr>
          <a:xfrm flipV="1">
            <a:off x="5105400" y="5334000"/>
            <a:ext cx="1524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3770142" y="5880295"/>
            <a:ext cx="0" cy="140677"/>
          </a:xfrm>
          <a:custGeom>
            <a:avLst/>
            <a:gdLst>
              <a:gd name="connsiteX0" fmla="*/ 0 w 0"/>
              <a:gd name="connsiteY0" fmla="*/ 0 h 140677"/>
              <a:gd name="connsiteX1" fmla="*/ 0 w 0"/>
              <a:gd name="connsiteY1" fmla="*/ 140677 h 140677"/>
            </a:gdLst>
            <a:ahLst/>
            <a:cxnLst>
              <a:cxn ang="0">
                <a:pos x="connsiteX0" y="connsiteY0"/>
              </a:cxn>
              <a:cxn ang="0">
                <a:pos x="connsiteX1" y="connsiteY1"/>
              </a:cxn>
            </a:cxnLst>
            <a:rect l="l" t="t" r="r" b="b"/>
            <a:pathLst>
              <a:path h="140677">
                <a:moveTo>
                  <a:pt x="0" y="0"/>
                </a:moveTo>
                <a:lnTo>
                  <a:pt x="0" y="140677"/>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3854548" y="5880295"/>
            <a:ext cx="15467" cy="182880"/>
          </a:xfrm>
          <a:custGeom>
            <a:avLst/>
            <a:gdLst>
              <a:gd name="connsiteX0" fmla="*/ 0 w 15467"/>
              <a:gd name="connsiteY0" fmla="*/ 0 h 182880"/>
              <a:gd name="connsiteX1" fmla="*/ 14067 w 15467"/>
              <a:gd name="connsiteY1" fmla="*/ 182880 h 182880"/>
            </a:gdLst>
            <a:ahLst/>
            <a:cxnLst>
              <a:cxn ang="0">
                <a:pos x="connsiteX0" y="connsiteY0"/>
              </a:cxn>
              <a:cxn ang="0">
                <a:pos x="connsiteX1" y="connsiteY1"/>
              </a:cxn>
            </a:cxnLst>
            <a:rect l="l" t="t" r="r" b="b"/>
            <a:pathLst>
              <a:path w="15467" h="182880">
                <a:moveTo>
                  <a:pt x="0" y="0"/>
                </a:moveTo>
                <a:cubicBezTo>
                  <a:pt x="15467" y="154675"/>
                  <a:pt x="14067" y="93551"/>
                  <a:pt x="14067" y="1828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8" name="Straight Connector 27"/>
          <p:cNvCxnSpPr/>
          <p:nvPr/>
        </p:nvCxnSpPr>
        <p:spPr>
          <a:xfrm>
            <a:off x="4038600" y="58674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29" name="Freeform 28"/>
          <p:cNvSpPr/>
          <p:nvPr/>
        </p:nvSpPr>
        <p:spPr>
          <a:xfrm>
            <a:off x="4881489" y="5894363"/>
            <a:ext cx="30463" cy="154745"/>
          </a:xfrm>
          <a:custGeom>
            <a:avLst/>
            <a:gdLst>
              <a:gd name="connsiteX0" fmla="*/ 0 w 30463"/>
              <a:gd name="connsiteY0" fmla="*/ 0 h 154745"/>
              <a:gd name="connsiteX1" fmla="*/ 28136 w 30463"/>
              <a:gd name="connsiteY1" fmla="*/ 98474 h 154745"/>
              <a:gd name="connsiteX2" fmla="*/ 28136 w 30463"/>
              <a:gd name="connsiteY2" fmla="*/ 154745 h 154745"/>
            </a:gdLst>
            <a:ahLst/>
            <a:cxnLst>
              <a:cxn ang="0">
                <a:pos x="connsiteX0" y="connsiteY0"/>
              </a:cxn>
              <a:cxn ang="0">
                <a:pos x="connsiteX1" y="connsiteY1"/>
              </a:cxn>
              <a:cxn ang="0">
                <a:pos x="connsiteX2" y="connsiteY2"/>
              </a:cxn>
            </a:cxnLst>
            <a:rect l="l" t="t" r="r" b="b"/>
            <a:pathLst>
              <a:path w="30463" h="154745">
                <a:moveTo>
                  <a:pt x="0" y="0"/>
                </a:moveTo>
                <a:cubicBezTo>
                  <a:pt x="9344" y="28031"/>
                  <a:pt x="24603" y="70211"/>
                  <a:pt x="28136" y="98474"/>
                </a:cubicBezTo>
                <a:cubicBezTo>
                  <a:pt x="30463" y="117086"/>
                  <a:pt x="28136" y="135988"/>
                  <a:pt x="28136" y="15474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4994031" y="5908431"/>
            <a:ext cx="20890" cy="140677"/>
          </a:xfrm>
          <a:custGeom>
            <a:avLst/>
            <a:gdLst>
              <a:gd name="connsiteX0" fmla="*/ 0 w 20890"/>
              <a:gd name="connsiteY0" fmla="*/ 0 h 140677"/>
              <a:gd name="connsiteX1" fmla="*/ 14067 w 20890"/>
              <a:gd name="connsiteY1" fmla="*/ 140677 h 140677"/>
            </a:gdLst>
            <a:ahLst/>
            <a:cxnLst>
              <a:cxn ang="0">
                <a:pos x="connsiteX0" y="connsiteY0"/>
              </a:cxn>
              <a:cxn ang="0">
                <a:pos x="connsiteX1" y="connsiteY1"/>
              </a:cxn>
            </a:cxnLst>
            <a:rect l="l" t="t" r="r" b="b"/>
            <a:pathLst>
              <a:path w="20890" h="140677">
                <a:moveTo>
                  <a:pt x="0" y="0"/>
                </a:moveTo>
                <a:cubicBezTo>
                  <a:pt x="20890" y="83566"/>
                  <a:pt x="14067" y="36937"/>
                  <a:pt x="14067" y="140677"/>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5120640" y="5894363"/>
            <a:ext cx="28135" cy="154745"/>
          </a:xfrm>
          <a:custGeom>
            <a:avLst/>
            <a:gdLst>
              <a:gd name="connsiteX0" fmla="*/ 0 w 28135"/>
              <a:gd name="connsiteY0" fmla="*/ 0 h 154745"/>
              <a:gd name="connsiteX1" fmla="*/ 14068 w 28135"/>
              <a:gd name="connsiteY1" fmla="*/ 98474 h 154745"/>
              <a:gd name="connsiteX2" fmla="*/ 28135 w 28135"/>
              <a:gd name="connsiteY2" fmla="*/ 154745 h 154745"/>
            </a:gdLst>
            <a:ahLst/>
            <a:cxnLst>
              <a:cxn ang="0">
                <a:pos x="connsiteX0" y="connsiteY0"/>
              </a:cxn>
              <a:cxn ang="0">
                <a:pos x="connsiteX1" y="connsiteY1"/>
              </a:cxn>
              <a:cxn ang="0">
                <a:pos x="connsiteX2" y="connsiteY2"/>
              </a:cxn>
            </a:cxnLst>
            <a:rect l="l" t="t" r="r" b="b"/>
            <a:pathLst>
              <a:path w="28135" h="154745">
                <a:moveTo>
                  <a:pt x="0" y="0"/>
                </a:moveTo>
                <a:cubicBezTo>
                  <a:pt x="4689" y="32825"/>
                  <a:pt x="8137" y="65851"/>
                  <a:pt x="14068" y="98474"/>
                </a:cubicBezTo>
                <a:cubicBezTo>
                  <a:pt x="17527" y="117496"/>
                  <a:pt x="28135" y="154745"/>
                  <a:pt x="28135" y="15474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3376246" y="4614203"/>
            <a:ext cx="168812" cy="27414"/>
          </a:xfrm>
          <a:custGeom>
            <a:avLst/>
            <a:gdLst>
              <a:gd name="connsiteX0" fmla="*/ 0 w 168812"/>
              <a:gd name="connsiteY0" fmla="*/ 0 h 27414"/>
              <a:gd name="connsiteX1" fmla="*/ 168812 w 168812"/>
              <a:gd name="connsiteY1" fmla="*/ 14068 h 27414"/>
            </a:gdLst>
            <a:ahLst/>
            <a:cxnLst>
              <a:cxn ang="0">
                <a:pos x="connsiteX0" y="connsiteY0"/>
              </a:cxn>
              <a:cxn ang="0">
                <a:pos x="connsiteX1" y="connsiteY1"/>
              </a:cxn>
            </a:cxnLst>
            <a:rect l="l" t="t" r="r" b="b"/>
            <a:pathLst>
              <a:path w="168812" h="27414">
                <a:moveTo>
                  <a:pt x="0" y="0"/>
                </a:moveTo>
                <a:cubicBezTo>
                  <a:pt x="82240" y="27414"/>
                  <a:pt x="27374" y="14068"/>
                  <a:pt x="168812" y="140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3390314" y="4529797"/>
            <a:ext cx="168812" cy="0"/>
          </a:xfrm>
          <a:custGeom>
            <a:avLst/>
            <a:gdLst>
              <a:gd name="connsiteX0" fmla="*/ 0 w 168812"/>
              <a:gd name="connsiteY0" fmla="*/ 0 h 0"/>
              <a:gd name="connsiteX1" fmla="*/ 168812 w 168812"/>
              <a:gd name="connsiteY1" fmla="*/ 0 h 0"/>
            </a:gdLst>
            <a:ahLst/>
            <a:cxnLst>
              <a:cxn ang="0">
                <a:pos x="connsiteX0" y="connsiteY0"/>
              </a:cxn>
              <a:cxn ang="0">
                <a:pos x="connsiteX1" y="connsiteY1"/>
              </a:cxn>
            </a:cxnLst>
            <a:rect l="l" t="t" r="r" b="b"/>
            <a:pathLst>
              <a:path w="168812">
                <a:moveTo>
                  <a:pt x="0" y="0"/>
                </a:moveTo>
                <a:lnTo>
                  <a:pt x="168812"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3263705" y="5500468"/>
            <a:ext cx="168812" cy="0"/>
          </a:xfrm>
          <a:custGeom>
            <a:avLst/>
            <a:gdLst>
              <a:gd name="connsiteX0" fmla="*/ 0 w 168812"/>
              <a:gd name="connsiteY0" fmla="*/ 0 h 0"/>
              <a:gd name="connsiteX1" fmla="*/ 168812 w 168812"/>
              <a:gd name="connsiteY1" fmla="*/ 0 h 0"/>
            </a:gdLst>
            <a:ahLst/>
            <a:cxnLst>
              <a:cxn ang="0">
                <a:pos x="connsiteX0" y="connsiteY0"/>
              </a:cxn>
              <a:cxn ang="0">
                <a:pos x="connsiteX1" y="connsiteY1"/>
              </a:cxn>
            </a:cxnLst>
            <a:rect l="l" t="t" r="r" b="b"/>
            <a:pathLst>
              <a:path w="168812">
                <a:moveTo>
                  <a:pt x="0" y="0"/>
                </a:moveTo>
                <a:lnTo>
                  <a:pt x="168812"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3291840" y="5416062"/>
            <a:ext cx="140677" cy="0"/>
          </a:xfrm>
          <a:custGeom>
            <a:avLst/>
            <a:gdLst>
              <a:gd name="connsiteX0" fmla="*/ 0 w 140677"/>
              <a:gd name="connsiteY0" fmla="*/ 0 h 0"/>
              <a:gd name="connsiteX1" fmla="*/ 140677 w 140677"/>
              <a:gd name="connsiteY1" fmla="*/ 0 h 0"/>
            </a:gdLst>
            <a:ahLst/>
            <a:cxnLst>
              <a:cxn ang="0">
                <a:pos x="connsiteX0" y="connsiteY0"/>
              </a:cxn>
              <a:cxn ang="0">
                <a:pos x="connsiteX1" y="connsiteY1"/>
              </a:cxn>
            </a:cxnLst>
            <a:rect l="l" t="t" r="r" b="b"/>
            <a:pathLst>
              <a:path w="140677">
                <a:moveTo>
                  <a:pt x="0" y="0"/>
                </a:moveTo>
                <a:lnTo>
                  <a:pt x="140677"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Parts of a △: </a:t>
            </a:r>
            <a:r>
              <a:rPr lang="en-US" b="1" dirty="0" smtClean="0">
                <a:latin typeface="Candara" pitchFamily="34" charset="0"/>
              </a:rPr>
              <a:t>Angle Bisectors</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smtClean="0">
                <a:latin typeface="Candara" pitchFamily="34" charset="0"/>
              </a:rPr>
              <a:t>A line which passes through the vertex of an angle and divides it into equal </a:t>
            </a:r>
            <a:r>
              <a:rPr lang="en-US" dirty="0" smtClean="0">
                <a:latin typeface="Candara" pitchFamily="34" charset="0"/>
              </a:rPr>
              <a:t>angles </a:t>
            </a:r>
            <a:r>
              <a:rPr lang="en-US" dirty="0" smtClean="0">
                <a:latin typeface="Candara" pitchFamily="34" charset="0"/>
              </a:rPr>
              <a:t>is called an </a:t>
            </a:r>
            <a:r>
              <a:rPr lang="en-US" b="1" dirty="0" smtClean="0">
                <a:latin typeface="Candara" pitchFamily="34" charset="0"/>
              </a:rPr>
              <a:t>angle bisector</a:t>
            </a:r>
            <a:r>
              <a:rPr lang="en-US" dirty="0" smtClean="0">
                <a:latin typeface="Candara" pitchFamily="34" charset="0"/>
              </a:rPr>
              <a:t>. </a:t>
            </a:r>
            <a:endParaRPr lang="en-US" dirty="0">
              <a:latin typeface="Candara" pitchFamily="34" charset="0"/>
            </a:endParaRPr>
          </a:p>
        </p:txBody>
      </p:sp>
      <p:sp>
        <p:nvSpPr>
          <p:cNvPr id="4" name="Isosceles Triangle 3"/>
          <p:cNvSpPr/>
          <p:nvPr/>
        </p:nvSpPr>
        <p:spPr>
          <a:xfrm>
            <a:off x="3505200" y="3505200"/>
            <a:ext cx="2286000" cy="1905000"/>
          </a:xfrm>
          <a:prstGeom prst="triangle">
            <a:avLst>
              <a:gd name="adj" fmla="val 71415"/>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6" name="Straight Connector 5"/>
          <p:cNvCxnSpPr>
            <a:stCxn id="4" idx="0"/>
          </p:cNvCxnSpPr>
          <p:nvPr/>
        </p:nvCxnSpPr>
        <p:spPr>
          <a:xfrm flipH="1">
            <a:off x="4800600" y="3505200"/>
            <a:ext cx="337147" cy="1981200"/>
          </a:xfrm>
          <a:prstGeom prst="line">
            <a:avLst/>
          </a:prstGeom>
        </p:spPr>
        <p:style>
          <a:lnRef idx="1">
            <a:schemeClr val="accent1"/>
          </a:lnRef>
          <a:fillRef idx="0">
            <a:schemeClr val="accent1"/>
          </a:fillRef>
          <a:effectRef idx="0">
            <a:schemeClr val="accent1"/>
          </a:effectRef>
          <a:fontRef idx="minor">
            <a:schemeClr val="tx1"/>
          </a:fontRef>
        </p:style>
      </p:cxnSp>
      <p:sp>
        <p:nvSpPr>
          <p:cNvPr id="7" name="Freeform 6"/>
          <p:cNvSpPr/>
          <p:nvPr/>
        </p:nvSpPr>
        <p:spPr>
          <a:xfrm>
            <a:off x="4965895" y="3713871"/>
            <a:ext cx="140677" cy="112541"/>
          </a:xfrm>
          <a:custGeom>
            <a:avLst/>
            <a:gdLst>
              <a:gd name="connsiteX0" fmla="*/ 0 w 140677"/>
              <a:gd name="connsiteY0" fmla="*/ 0 h 112541"/>
              <a:gd name="connsiteX1" fmla="*/ 56271 w 140677"/>
              <a:gd name="connsiteY1" fmla="*/ 84406 h 112541"/>
              <a:gd name="connsiteX2" fmla="*/ 140677 w 140677"/>
              <a:gd name="connsiteY2" fmla="*/ 112541 h 112541"/>
            </a:gdLst>
            <a:ahLst/>
            <a:cxnLst>
              <a:cxn ang="0">
                <a:pos x="connsiteX0" y="connsiteY0"/>
              </a:cxn>
              <a:cxn ang="0">
                <a:pos x="connsiteX1" y="connsiteY1"/>
              </a:cxn>
              <a:cxn ang="0">
                <a:pos x="connsiteX2" y="connsiteY2"/>
              </a:cxn>
            </a:cxnLst>
            <a:rect l="l" t="t" r="r" b="b"/>
            <a:pathLst>
              <a:path w="140677" h="112541">
                <a:moveTo>
                  <a:pt x="0" y="0"/>
                </a:moveTo>
                <a:cubicBezTo>
                  <a:pt x="13219" y="39656"/>
                  <a:pt x="13163" y="60457"/>
                  <a:pt x="56271" y="84406"/>
                </a:cubicBezTo>
                <a:cubicBezTo>
                  <a:pt x="82196" y="98809"/>
                  <a:pt x="140677" y="112541"/>
                  <a:pt x="140677" y="112541"/>
                </a:cubicBez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8" name="Freeform 7"/>
          <p:cNvSpPr/>
          <p:nvPr/>
        </p:nvSpPr>
        <p:spPr>
          <a:xfrm>
            <a:off x="5092505" y="3826023"/>
            <a:ext cx="182880" cy="14457"/>
          </a:xfrm>
          <a:custGeom>
            <a:avLst/>
            <a:gdLst>
              <a:gd name="connsiteX0" fmla="*/ 0 w 182880"/>
              <a:gd name="connsiteY0" fmla="*/ 14457 h 14457"/>
              <a:gd name="connsiteX1" fmla="*/ 182880 w 182880"/>
              <a:gd name="connsiteY1" fmla="*/ 389 h 14457"/>
            </a:gdLst>
            <a:ahLst/>
            <a:cxnLst>
              <a:cxn ang="0">
                <a:pos x="connsiteX0" y="connsiteY0"/>
              </a:cxn>
              <a:cxn ang="0">
                <a:pos x="connsiteX1" y="connsiteY1"/>
              </a:cxn>
            </a:cxnLst>
            <a:rect l="l" t="t" r="r" b="b"/>
            <a:pathLst>
              <a:path w="182880" h="14457">
                <a:moveTo>
                  <a:pt x="0" y="14457"/>
                </a:moveTo>
                <a:cubicBezTo>
                  <a:pt x="173485" y="0"/>
                  <a:pt x="112346" y="389"/>
                  <a:pt x="182880" y="389"/>
                </a:cubicBez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Angle Bisector Theorem</a:t>
            </a:r>
            <a:endParaRPr lang="en-US" b="1" dirty="0"/>
          </a:p>
        </p:txBody>
      </p:sp>
      <p:sp>
        <p:nvSpPr>
          <p:cNvPr id="3" name="Content Placeholder 2"/>
          <p:cNvSpPr>
            <a:spLocks noGrp="1"/>
          </p:cNvSpPr>
          <p:nvPr>
            <p:ph idx="1"/>
          </p:nvPr>
        </p:nvSpPr>
        <p:spPr/>
        <p:txBody>
          <a:bodyPr/>
          <a:lstStyle/>
          <a:p>
            <a:pPr>
              <a:buNone/>
            </a:pPr>
            <a:r>
              <a:rPr lang="en-US" dirty="0" smtClean="0"/>
              <a:t>	</a:t>
            </a:r>
            <a:r>
              <a:rPr lang="en-US" sz="3000" dirty="0" smtClean="0">
                <a:latin typeface="Candara" pitchFamily="34" charset="0"/>
              </a:rPr>
              <a:t>Look at the diagram below.</a:t>
            </a:r>
          </a:p>
          <a:p>
            <a:pPr>
              <a:buNone/>
            </a:pPr>
            <a:r>
              <a:rPr lang="en-US" sz="3000" dirty="0">
                <a:latin typeface="Candara" pitchFamily="34" charset="0"/>
              </a:rPr>
              <a:t>	</a:t>
            </a:r>
            <a:r>
              <a:rPr lang="en-US" sz="3000" dirty="0" smtClean="0">
                <a:latin typeface="Candara" pitchFamily="34" charset="0"/>
              </a:rPr>
              <a:t>The Angle Bisector Theorem states that if AX bisects ∠A of △ABC, the AC/CX = AB/BX. </a:t>
            </a:r>
            <a:endParaRPr lang="en-US" sz="3000" dirty="0">
              <a:latin typeface="Candara" pitchFamily="34" charset="0"/>
            </a:endParaRPr>
          </a:p>
        </p:txBody>
      </p:sp>
      <p:sp>
        <p:nvSpPr>
          <p:cNvPr id="4" name="Isosceles Triangle 3"/>
          <p:cNvSpPr/>
          <p:nvPr/>
        </p:nvSpPr>
        <p:spPr>
          <a:xfrm>
            <a:off x="3429000" y="3733800"/>
            <a:ext cx="2286000" cy="1905000"/>
          </a:xfrm>
          <a:prstGeom prst="triangle">
            <a:avLst>
              <a:gd name="adj" fmla="val 71415"/>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5" name="Straight Connector 4"/>
          <p:cNvCxnSpPr/>
          <p:nvPr/>
        </p:nvCxnSpPr>
        <p:spPr>
          <a:xfrm flipH="1">
            <a:off x="4724400" y="3733800"/>
            <a:ext cx="337147" cy="198120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876800" y="3429000"/>
            <a:ext cx="381000" cy="400110"/>
          </a:xfrm>
          <a:prstGeom prst="rect">
            <a:avLst/>
          </a:prstGeom>
          <a:noFill/>
        </p:spPr>
        <p:txBody>
          <a:bodyPr wrap="square" rtlCol="0">
            <a:spAutoFit/>
          </a:bodyPr>
          <a:lstStyle/>
          <a:p>
            <a:r>
              <a:rPr lang="en-US" sz="2000" b="1" dirty="0" smtClean="0">
                <a:latin typeface="Candara" pitchFamily="34" charset="0"/>
              </a:rPr>
              <a:t>A</a:t>
            </a:r>
            <a:endParaRPr lang="en-US" sz="2000" b="1" dirty="0">
              <a:latin typeface="Candara" pitchFamily="34" charset="0"/>
            </a:endParaRPr>
          </a:p>
        </p:txBody>
      </p:sp>
      <p:sp>
        <p:nvSpPr>
          <p:cNvPr id="8" name="TextBox 7"/>
          <p:cNvSpPr txBox="1"/>
          <p:nvPr/>
        </p:nvSpPr>
        <p:spPr>
          <a:xfrm>
            <a:off x="3124200" y="5486400"/>
            <a:ext cx="381000" cy="400110"/>
          </a:xfrm>
          <a:prstGeom prst="rect">
            <a:avLst/>
          </a:prstGeom>
          <a:noFill/>
        </p:spPr>
        <p:txBody>
          <a:bodyPr wrap="square" rtlCol="0">
            <a:spAutoFit/>
          </a:bodyPr>
          <a:lstStyle/>
          <a:p>
            <a:r>
              <a:rPr lang="en-US" sz="2000" b="1" dirty="0" smtClean="0">
                <a:latin typeface="Candara" pitchFamily="34" charset="0"/>
              </a:rPr>
              <a:t>C</a:t>
            </a:r>
            <a:endParaRPr lang="en-US" sz="2000" b="1" dirty="0">
              <a:latin typeface="Candara" pitchFamily="34" charset="0"/>
            </a:endParaRPr>
          </a:p>
        </p:txBody>
      </p:sp>
      <p:sp>
        <p:nvSpPr>
          <p:cNvPr id="9" name="TextBox 8"/>
          <p:cNvSpPr txBox="1"/>
          <p:nvPr/>
        </p:nvSpPr>
        <p:spPr>
          <a:xfrm>
            <a:off x="5638800" y="5486400"/>
            <a:ext cx="381000" cy="400110"/>
          </a:xfrm>
          <a:prstGeom prst="rect">
            <a:avLst/>
          </a:prstGeom>
          <a:noFill/>
        </p:spPr>
        <p:txBody>
          <a:bodyPr wrap="square" rtlCol="0">
            <a:spAutoFit/>
          </a:bodyPr>
          <a:lstStyle/>
          <a:p>
            <a:r>
              <a:rPr lang="en-US" sz="2000" b="1" dirty="0" smtClean="0">
                <a:latin typeface="Candara" pitchFamily="34" charset="0"/>
              </a:rPr>
              <a:t>B</a:t>
            </a:r>
            <a:endParaRPr lang="en-US" sz="2000" b="1" dirty="0">
              <a:latin typeface="Candara" pitchFamily="34" charset="0"/>
            </a:endParaRPr>
          </a:p>
        </p:txBody>
      </p:sp>
      <p:sp>
        <p:nvSpPr>
          <p:cNvPr id="10" name="TextBox 9"/>
          <p:cNvSpPr txBox="1"/>
          <p:nvPr/>
        </p:nvSpPr>
        <p:spPr>
          <a:xfrm>
            <a:off x="4572000" y="5562600"/>
            <a:ext cx="381000" cy="400110"/>
          </a:xfrm>
          <a:prstGeom prst="rect">
            <a:avLst/>
          </a:prstGeom>
          <a:noFill/>
        </p:spPr>
        <p:txBody>
          <a:bodyPr wrap="square" rtlCol="0">
            <a:spAutoFit/>
          </a:bodyPr>
          <a:lstStyle/>
          <a:p>
            <a:r>
              <a:rPr lang="en-US" sz="2000" b="1" dirty="0">
                <a:latin typeface="Candara" pitchFamily="34" charset="0"/>
              </a:rPr>
              <a:t>X</a:t>
            </a:r>
          </a:p>
        </p:txBody>
      </p:sp>
      <p:sp>
        <p:nvSpPr>
          <p:cNvPr id="14" name="Freeform 13"/>
          <p:cNvSpPr/>
          <p:nvPr/>
        </p:nvSpPr>
        <p:spPr>
          <a:xfrm>
            <a:off x="4783015" y="4051495"/>
            <a:ext cx="407963" cy="116444"/>
          </a:xfrm>
          <a:custGeom>
            <a:avLst/>
            <a:gdLst>
              <a:gd name="connsiteX0" fmla="*/ 0 w 407963"/>
              <a:gd name="connsiteY0" fmla="*/ 0 h 116444"/>
              <a:gd name="connsiteX1" fmla="*/ 42203 w 407963"/>
              <a:gd name="connsiteY1" fmla="*/ 28136 h 116444"/>
              <a:gd name="connsiteX2" fmla="*/ 70339 w 407963"/>
              <a:gd name="connsiteY2" fmla="*/ 56271 h 116444"/>
              <a:gd name="connsiteX3" fmla="*/ 112542 w 407963"/>
              <a:gd name="connsiteY3" fmla="*/ 70339 h 116444"/>
              <a:gd name="connsiteX4" fmla="*/ 196948 w 407963"/>
              <a:gd name="connsiteY4" fmla="*/ 112542 h 116444"/>
              <a:gd name="connsiteX5" fmla="*/ 407963 w 407963"/>
              <a:gd name="connsiteY5" fmla="*/ 112542 h 116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963" h="116444">
                <a:moveTo>
                  <a:pt x="0" y="0"/>
                </a:moveTo>
                <a:cubicBezTo>
                  <a:pt x="14068" y="9379"/>
                  <a:pt x="29001" y="17574"/>
                  <a:pt x="42203" y="28136"/>
                </a:cubicBezTo>
                <a:cubicBezTo>
                  <a:pt x="52560" y="36421"/>
                  <a:pt x="58966" y="49447"/>
                  <a:pt x="70339" y="56271"/>
                </a:cubicBezTo>
                <a:cubicBezTo>
                  <a:pt x="83055" y="63900"/>
                  <a:pt x="99279" y="63707"/>
                  <a:pt x="112542" y="70339"/>
                </a:cubicBezTo>
                <a:cubicBezTo>
                  <a:pt x="146030" y="87083"/>
                  <a:pt x="157170" y="110332"/>
                  <a:pt x="196948" y="112542"/>
                </a:cubicBezTo>
                <a:cubicBezTo>
                  <a:pt x="267178" y="116444"/>
                  <a:pt x="337625" y="112542"/>
                  <a:pt x="407963" y="112542"/>
                </a:cubicBezTo>
              </a:path>
            </a:pathLst>
          </a:cu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cxnSp>
        <p:nvCxnSpPr>
          <p:cNvPr id="16" name="Straight Connector 15"/>
          <p:cNvCxnSpPr/>
          <p:nvPr/>
        </p:nvCxnSpPr>
        <p:spPr>
          <a:xfrm flipH="1">
            <a:off x="4876800" y="4038600"/>
            <a:ext cx="762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105400" y="4114800"/>
            <a:ext cx="0" cy="152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latin typeface="Candara" pitchFamily="34" charset="0"/>
              </a:rPr>
              <a:t>Parts of a △: </a:t>
            </a:r>
            <a:r>
              <a:rPr lang="en-US" sz="3100" b="1" dirty="0" smtClean="0">
                <a:latin typeface="Candara" pitchFamily="34" charset="0"/>
              </a:rPr>
              <a:t>Perpendicular Bisectors, Altitudes</a:t>
            </a:r>
            <a:endParaRPr lang="en-US" sz="3100" dirty="0"/>
          </a:p>
        </p:txBody>
      </p:sp>
      <p:sp>
        <p:nvSpPr>
          <p:cNvPr id="3" name="Content Placeholder 2"/>
          <p:cNvSpPr>
            <a:spLocks noGrp="1"/>
          </p:cNvSpPr>
          <p:nvPr>
            <p:ph idx="1"/>
          </p:nvPr>
        </p:nvSpPr>
        <p:spPr/>
        <p:txBody>
          <a:bodyPr>
            <a:normAutofit/>
          </a:bodyPr>
          <a:lstStyle/>
          <a:p>
            <a:pPr>
              <a:buFont typeface="Courier New" pitchFamily="49" charset="0"/>
              <a:buChar char="o"/>
            </a:pPr>
            <a:r>
              <a:rPr lang="en-US" sz="2800" dirty="0" smtClean="0">
                <a:latin typeface="Candara" pitchFamily="34" charset="0"/>
              </a:rPr>
              <a:t>A line which is perpendicular to a segment and passes through the midpoint of the segment is called the </a:t>
            </a:r>
            <a:r>
              <a:rPr lang="en-US" sz="2800" b="1" dirty="0" smtClean="0">
                <a:latin typeface="Candara" pitchFamily="34" charset="0"/>
              </a:rPr>
              <a:t>perpendicular bisector</a:t>
            </a:r>
            <a:r>
              <a:rPr lang="en-US" sz="2800" dirty="0" smtClean="0">
                <a:latin typeface="Candara" pitchFamily="34" charset="0"/>
              </a:rPr>
              <a:t> of the segment. The perpendicular bisectors of the sides of the triangle are concurrent at the </a:t>
            </a:r>
            <a:r>
              <a:rPr lang="en-US" sz="2800" b="1" dirty="0" err="1" smtClean="0">
                <a:latin typeface="Candara" pitchFamily="34" charset="0"/>
              </a:rPr>
              <a:t>circumcenter</a:t>
            </a:r>
            <a:r>
              <a:rPr lang="en-US" sz="2800" dirty="0" smtClean="0">
                <a:latin typeface="Candara" pitchFamily="34" charset="0"/>
              </a:rPr>
              <a:t>. </a:t>
            </a:r>
            <a:endParaRPr lang="en-US" sz="1000" dirty="0" smtClean="0">
              <a:latin typeface="Candara" pitchFamily="34" charset="0"/>
            </a:endParaRPr>
          </a:p>
          <a:p>
            <a:pPr>
              <a:buFont typeface="Courier New" pitchFamily="49" charset="0"/>
              <a:buChar char="o"/>
            </a:pPr>
            <a:endParaRPr lang="en-US" sz="800" dirty="0" smtClean="0">
              <a:latin typeface="Candara" pitchFamily="34" charset="0"/>
            </a:endParaRPr>
          </a:p>
          <a:p>
            <a:pPr>
              <a:buFont typeface="Courier New" pitchFamily="49" charset="0"/>
              <a:buChar char="o"/>
            </a:pPr>
            <a:r>
              <a:rPr lang="en-US" sz="2800" dirty="0" smtClean="0">
                <a:latin typeface="Candara" pitchFamily="34" charset="0"/>
              </a:rPr>
              <a:t>A perpendicular segment from the vertex of a triangle to the side opposite (or an extension of that side) is called an </a:t>
            </a:r>
            <a:r>
              <a:rPr lang="en-US" sz="2800" b="1" dirty="0" smtClean="0">
                <a:latin typeface="Candara" pitchFamily="34" charset="0"/>
              </a:rPr>
              <a:t>altitude</a:t>
            </a:r>
            <a:r>
              <a:rPr lang="en-US" sz="2800" dirty="0" smtClean="0">
                <a:latin typeface="Candara" pitchFamily="34" charset="0"/>
              </a:rPr>
              <a:t>. Altitudes are concurrent at the </a:t>
            </a:r>
            <a:r>
              <a:rPr lang="en-US" sz="2800" b="1" dirty="0" smtClean="0">
                <a:latin typeface="Candara" pitchFamily="34" charset="0"/>
              </a:rPr>
              <a:t>orthocenter</a:t>
            </a:r>
            <a:r>
              <a:rPr lang="en-US" sz="2800" dirty="0" smtClean="0">
                <a:latin typeface="Candara" pitchFamily="34" charset="0"/>
              </a:rPr>
              <a:t>. </a:t>
            </a:r>
            <a:endParaRPr lang="en-US" sz="2800" dirty="0">
              <a:latin typeface="Candar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The </a:t>
            </a:r>
            <a:r>
              <a:rPr lang="en-US" b="1" dirty="0" smtClean="0">
                <a:latin typeface="Candara" pitchFamily="34" charset="0"/>
              </a:rPr>
              <a:t>Triangle Inequality</a:t>
            </a:r>
            <a:endParaRPr lang="en-US" b="1" dirty="0">
              <a:latin typeface="Candara" pitchFamily="34" charset="0"/>
            </a:endParaRPr>
          </a:p>
        </p:txBody>
      </p:sp>
      <p:sp>
        <p:nvSpPr>
          <p:cNvPr id="3" name="Content Placeholder 2"/>
          <p:cNvSpPr>
            <a:spLocks noGrp="1"/>
          </p:cNvSpPr>
          <p:nvPr>
            <p:ph idx="1"/>
          </p:nvPr>
        </p:nvSpPr>
        <p:spPr/>
        <p:txBody>
          <a:bodyPr/>
          <a:lstStyle/>
          <a:p>
            <a:pPr>
              <a:buNone/>
            </a:pPr>
            <a:r>
              <a:rPr lang="en-US" dirty="0" smtClean="0"/>
              <a:t>	</a:t>
            </a:r>
            <a:r>
              <a:rPr lang="en-US" sz="3000" dirty="0" smtClean="0">
                <a:latin typeface="Candara" pitchFamily="34" charset="0"/>
              </a:rPr>
              <a:t>Given two sides of a triangle, the third side must be less than the sum of the first two. </a:t>
            </a:r>
          </a:p>
          <a:p>
            <a:pPr>
              <a:buNone/>
            </a:pPr>
            <a:endParaRPr lang="en-US" sz="900" dirty="0" smtClean="0">
              <a:latin typeface="Candara" pitchFamily="34" charset="0"/>
            </a:endParaRPr>
          </a:p>
          <a:p>
            <a:pPr>
              <a:buNone/>
            </a:pPr>
            <a:r>
              <a:rPr lang="en-US" sz="3000" dirty="0">
                <a:latin typeface="Candara" pitchFamily="34" charset="0"/>
              </a:rPr>
              <a:t>	</a:t>
            </a:r>
            <a:r>
              <a:rPr lang="en-US" sz="3000" dirty="0" smtClean="0">
                <a:latin typeface="Candara" pitchFamily="34" charset="0"/>
              </a:rPr>
              <a:t>For example, if two sides of a triangle have lengths 1 cm and 8 cm, the third side must be less than 1 + 8 = 9 cm. (If the sum of two sides of a triangle equals the third side, the triangle is </a:t>
            </a:r>
            <a:r>
              <a:rPr lang="en-US" sz="3000" b="1" dirty="0" smtClean="0">
                <a:latin typeface="Candara" pitchFamily="34" charset="0"/>
              </a:rPr>
              <a:t>degenerate</a:t>
            </a:r>
            <a:r>
              <a:rPr lang="en-US" sz="3000" dirty="0" smtClean="0">
                <a:latin typeface="Candara" pitchFamily="34" charset="0"/>
              </a:rPr>
              <a:t>, that is, it is a straight line.) </a:t>
            </a:r>
            <a:endParaRPr lang="en-US" sz="3000" dirty="0">
              <a:latin typeface="Candar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The </a:t>
            </a:r>
            <a:r>
              <a:rPr lang="en-US" b="1" dirty="0" smtClean="0">
                <a:latin typeface="Candara" pitchFamily="34" charset="0"/>
              </a:rPr>
              <a:t>Pythagorean Theorem</a:t>
            </a:r>
            <a:endParaRPr lang="en-US" dirty="0"/>
          </a:p>
        </p:txBody>
      </p:sp>
      <p:sp>
        <p:nvSpPr>
          <p:cNvPr id="3" name="Content Placeholder 2"/>
          <p:cNvSpPr>
            <a:spLocks noGrp="1"/>
          </p:cNvSpPr>
          <p:nvPr>
            <p:ph idx="1"/>
          </p:nvPr>
        </p:nvSpPr>
        <p:spPr/>
        <p:txBody>
          <a:bodyPr/>
          <a:lstStyle/>
          <a:p>
            <a:pPr>
              <a:buNone/>
            </a:pPr>
            <a:r>
              <a:rPr lang="en-US" dirty="0" smtClean="0"/>
              <a:t>	</a:t>
            </a:r>
            <a:r>
              <a:rPr lang="en-US" sz="3000" dirty="0" smtClean="0">
                <a:latin typeface="Candara" pitchFamily="34" charset="0"/>
              </a:rPr>
              <a:t>By far the most famous theorem is the </a:t>
            </a:r>
            <a:r>
              <a:rPr lang="en-US" sz="3000" b="1" dirty="0" smtClean="0">
                <a:latin typeface="Candara" pitchFamily="34" charset="0"/>
              </a:rPr>
              <a:t>Pythagorean Theorem</a:t>
            </a:r>
            <a:r>
              <a:rPr lang="en-US" sz="3000" dirty="0" smtClean="0">
                <a:latin typeface="Candara" pitchFamily="34" charset="0"/>
              </a:rPr>
              <a:t>, which states that </a:t>
            </a:r>
            <a:r>
              <a:rPr lang="en-US" sz="3000" i="1" dirty="0" smtClean="0">
                <a:latin typeface="Candara" pitchFamily="34" charset="0"/>
              </a:rPr>
              <a:t>the sum of the squares of the lengths of the legs of a right triangle equals the square of the length of the hypotenuse</a:t>
            </a:r>
            <a:r>
              <a:rPr lang="en-US" sz="3000" dirty="0" smtClean="0">
                <a:latin typeface="Candara" pitchFamily="34" charset="0"/>
              </a:rPr>
              <a:t>. </a:t>
            </a:r>
            <a:endParaRPr lang="en-US" sz="3000" dirty="0">
              <a:latin typeface="Candara" pitchFamily="34" charset="0"/>
            </a:endParaRPr>
          </a:p>
        </p:txBody>
      </p:sp>
      <p:sp>
        <p:nvSpPr>
          <p:cNvPr id="4" name="Right Triangle 3"/>
          <p:cNvSpPr/>
          <p:nvPr/>
        </p:nvSpPr>
        <p:spPr>
          <a:xfrm>
            <a:off x="3276600" y="4419600"/>
            <a:ext cx="2971800" cy="1295400"/>
          </a:xfrm>
          <a:prstGeom prst="r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TextBox 5"/>
          <p:cNvSpPr txBox="1"/>
          <p:nvPr/>
        </p:nvSpPr>
        <p:spPr>
          <a:xfrm>
            <a:off x="2971800" y="5562600"/>
            <a:ext cx="381000" cy="400110"/>
          </a:xfrm>
          <a:prstGeom prst="rect">
            <a:avLst/>
          </a:prstGeom>
          <a:noFill/>
        </p:spPr>
        <p:txBody>
          <a:bodyPr wrap="square" rtlCol="0">
            <a:spAutoFit/>
          </a:bodyPr>
          <a:lstStyle/>
          <a:p>
            <a:r>
              <a:rPr lang="en-US" sz="2000" b="1" dirty="0" smtClean="0">
                <a:latin typeface="Candara" pitchFamily="34" charset="0"/>
              </a:rPr>
              <a:t>C</a:t>
            </a:r>
            <a:endParaRPr lang="en-US" sz="2000" b="1" dirty="0">
              <a:latin typeface="Candara" pitchFamily="34" charset="0"/>
            </a:endParaRPr>
          </a:p>
        </p:txBody>
      </p:sp>
      <p:sp>
        <p:nvSpPr>
          <p:cNvPr id="7" name="TextBox 6"/>
          <p:cNvSpPr txBox="1"/>
          <p:nvPr/>
        </p:nvSpPr>
        <p:spPr>
          <a:xfrm>
            <a:off x="2971800" y="4114800"/>
            <a:ext cx="381000" cy="400110"/>
          </a:xfrm>
          <a:prstGeom prst="rect">
            <a:avLst/>
          </a:prstGeom>
          <a:noFill/>
        </p:spPr>
        <p:txBody>
          <a:bodyPr wrap="square" rtlCol="0">
            <a:spAutoFit/>
          </a:bodyPr>
          <a:lstStyle/>
          <a:p>
            <a:r>
              <a:rPr lang="en-US" sz="2000" b="1" dirty="0" smtClean="0">
                <a:latin typeface="Candara" pitchFamily="34" charset="0"/>
              </a:rPr>
              <a:t>A</a:t>
            </a:r>
            <a:endParaRPr lang="en-US" sz="2000" b="1" dirty="0">
              <a:latin typeface="Candara" pitchFamily="34" charset="0"/>
            </a:endParaRPr>
          </a:p>
        </p:txBody>
      </p:sp>
      <p:sp>
        <p:nvSpPr>
          <p:cNvPr id="8" name="TextBox 7"/>
          <p:cNvSpPr txBox="1"/>
          <p:nvPr/>
        </p:nvSpPr>
        <p:spPr>
          <a:xfrm>
            <a:off x="6172200" y="5486400"/>
            <a:ext cx="381000" cy="400110"/>
          </a:xfrm>
          <a:prstGeom prst="rect">
            <a:avLst/>
          </a:prstGeom>
          <a:noFill/>
        </p:spPr>
        <p:txBody>
          <a:bodyPr wrap="square" rtlCol="0">
            <a:spAutoFit/>
          </a:bodyPr>
          <a:lstStyle/>
          <a:p>
            <a:r>
              <a:rPr lang="en-US" sz="2000" b="1" dirty="0">
                <a:latin typeface="Candara" pitchFamily="34" charset="0"/>
              </a:rPr>
              <a:t>B</a:t>
            </a:r>
          </a:p>
        </p:txBody>
      </p:sp>
      <p:sp>
        <p:nvSpPr>
          <p:cNvPr id="9" name="Rectangle 8"/>
          <p:cNvSpPr/>
          <p:nvPr/>
        </p:nvSpPr>
        <p:spPr>
          <a:xfrm>
            <a:off x="3276600" y="5562600"/>
            <a:ext cx="1524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TextBox 9"/>
          <p:cNvSpPr txBox="1"/>
          <p:nvPr/>
        </p:nvSpPr>
        <p:spPr>
          <a:xfrm>
            <a:off x="5638800" y="4419600"/>
            <a:ext cx="2895600" cy="400110"/>
          </a:xfrm>
          <a:prstGeom prst="rect">
            <a:avLst/>
          </a:prstGeom>
          <a:noFill/>
        </p:spPr>
        <p:txBody>
          <a:bodyPr wrap="square" rtlCol="0">
            <a:spAutoFit/>
          </a:bodyPr>
          <a:lstStyle/>
          <a:p>
            <a:r>
              <a:rPr lang="en-US" sz="2000" dirty="0" smtClean="0">
                <a:latin typeface="Candara" pitchFamily="34" charset="0"/>
              </a:rPr>
              <a:t>(AC)² + (BC)² = (AB)² </a:t>
            </a:r>
            <a:endParaRPr lang="en-US" sz="2000" dirty="0">
              <a:latin typeface="Candar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ndara" pitchFamily="34" charset="0"/>
              </a:rPr>
              <a:t>Similar Triangles</a:t>
            </a:r>
            <a:endParaRPr lang="en-US" dirty="0"/>
          </a:p>
        </p:txBody>
      </p:sp>
      <p:sp>
        <p:nvSpPr>
          <p:cNvPr id="3" name="Content Placeholder 2"/>
          <p:cNvSpPr>
            <a:spLocks noGrp="1"/>
          </p:cNvSpPr>
          <p:nvPr>
            <p:ph idx="1"/>
          </p:nvPr>
        </p:nvSpPr>
        <p:spPr/>
        <p:txBody>
          <a:bodyPr/>
          <a:lstStyle/>
          <a:p>
            <a:pPr>
              <a:buNone/>
            </a:pPr>
            <a:r>
              <a:rPr lang="en-US" sz="2800" dirty="0">
                <a:latin typeface="Candara" pitchFamily="34" charset="0"/>
              </a:rPr>
              <a:t>	</a:t>
            </a:r>
            <a:r>
              <a:rPr lang="en-US" sz="2870" dirty="0" smtClean="0">
                <a:latin typeface="Candara" pitchFamily="34" charset="0"/>
              </a:rPr>
              <a:t>Two triangles are </a:t>
            </a:r>
            <a:r>
              <a:rPr lang="en-US" sz="2870" b="1" dirty="0" smtClean="0">
                <a:latin typeface="Candara" pitchFamily="34" charset="0"/>
              </a:rPr>
              <a:t>similar</a:t>
            </a:r>
            <a:r>
              <a:rPr lang="en-US" sz="2870" dirty="0" smtClean="0">
                <a:latin typeface="Candara" pitchFamily="34" charset="0"/>
              </a:rPr>
              <a:t> if one is a magnified version of the other. If two triangles are similar, their corresponding sides have a constant ratio. </a:t>
            </a:r>
          </a:p>
          <a:p>
            <a:pPr>
              <a:buNone/>
            </a:pPr>
            <a:r>
              <a:rPr lang="en-US" sz="2870" dirty="0">
                <a:latin typeface="Candara" pitchFamily="34" charset="0"/>
              </a:rPr>
              <a:t>	</a:t>
            </a:r>
            <a:r>
              <a:rPr lang="en-US" sz="2870" dirty="0" smtClean="0">
                <a:latin typeface="Candara" pitchFamily="34" charset="0"/>
              </a:rPr>
              <a:t>For example, in the similar triangles below we have c/f = </a:t>
            </a:r>
            <a:r>
              <a:rPr lang="en-US" sz="2870" dirty="0" err="1" smtClean="0">
                <a:latin typeface="Candara" pitchFamily="34" charset="0"/>
              </a:rPr>
              <a:t>b/e</a:t>
            </a:r>
            <a:r>
              <a:rPr lang="en-US" sz="2870" dirty="0" smtClean="0">
                <a:latin typeface="Candara" pitchFamily="34" charset="0"/>
              </a:rPr>
              <a:t> = </a:t>
            </a:r>
            <a:r>
              <a:rPr lang="en-US" sz="2870" dirty="0" err="1" smtClean="0">
                <a:latin typeface="Candara" pitchFamily="34" charset="0"/>
              </a:rPr>
              <a:t>a/d</a:t>
            </a:r>
            <a:r>
              <a:rPr lang="en-US" sz="2870" dirty="0" smtClean="0">
                <a:latin typeface="Candara" pitchFamily="34" charset="0"/>
              </a:rPr>
              <a:t>. </a:t>
            </a:r>
          </a:p>
          <a:p>
            <a:pPr>
              <a:buNone/>
            </a:pPr>
            <a:r>
              <a:rPr lang="en-US" dirty="0">
                <a:latin typeface="Candara" pitchFamily="34" charset="0"/>
              </a:rPr>
              <a:t>	</a:t>
            </a:r>
          </a:p>
        </p:txBody>
      </p:sp>
      <p:sp>
        <p:nvSpPr>
          <p:cNvPr id="4" name="Isosceles Triangle 3"/>
          <p:cNvSpPr/>
          <p:nvPr/>
        </p:nvSpPr>
        <p:spPr>
          <a:xfrm>
            <a:off x="1828800" y="4419600"/>
            <a:ext cx="2895600" cy="1447800"/>
          </a:xfrm>
          <a:prstGeom prst="triangle">
            <a:avLst>
              <a:gd name="adj" fmla="val 76811"/>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Isosceles Triangle 5"/>
          <p:cNvSpPr/>
          <p:nvPr/>
        </p:nvSpPr>
        <p:spPr>
          <a:xfrm>
            <a:off x="5562600" y="4343400"/>
            <a:ext cx="1905000" cy="838200"/>
          </a:xfrm>
          <a:prstGeom prst="triangle">
            <a:avLst>
              <a:gd name="adj" fmla="val 76811"/>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TextBox 6"/>
          <p:cNvSpPr txBox="1"/>
          <p:nvPr/>
        </p:nvSpPr>
        <p:spPr>
          <a:xfrm>
            <a:off x="3276600" y="5791200"/>
            <a:ext cx="381000" cy="400110"/>
          </a:xfrm>
          <a:prstGeom prst="rect">
            <a:avLst/>
          </a:prstGeom>
          <a:noFill/>
        </p:spPr>
        <p:txBody>
          <a:bodyPr wrap="square" rtlCol="0">
            <a:spAutoFit/>
          </a:bodyPr>
          <a:lstStyle/>
          <a:p>
            <a:r>
              <a:rPr lang="en-US" sz="2000" dirty="0">
                <a:latin typeface="Candara" pitchFamily="34" charset="0"/>
              </a:rPr>
              <a:t>a</a:t>
            </a:r>
          </a:p>
        </p:txBody>
      </p:sp>
      <p:sp>
        <p:nvSpPr>
          <p:cNvPr id="8" name="TextBox 7"/>
          <p:cNvSpPr txBox="1"/>
          <p:nvPr/>
        </p:nvSpPr>
        <p:spPr>
          <a:xfrm>
            <a:off x="4343400" y="4876800"/>
            <a:ext cx="381000" cy="400110"/>
          </a:xfrm>
          <a:prstGeom prst="rect">
            <a:avLst/>
          </a:prstGeom>
          <a:noFill/>
        </p:spPr>
        <p:txBody>
          <a:bodyPr wrap="square" rtlCol="0">
            <a:spAutoFit/>
          </a:bodyPr>
          <a:lstStyle/>
          <a:p>
            <a:r>
              <a:rPr lang="en-US" sz="2000" dirty="0" smtClean="0">
                <a:latin typeface="Candara" pitchFamily="34" charset="0"/>
              </a:rPr>
              <a:t>b</a:t>
            </a:r>
            <a:endParaRPr lang="en-US" sz="2000" dirty="0">
              <a:latin typeface="Candara" pitchFamily="34" charset="0"/>
            </a:endParaRPr>
          </a:p>
        </p:txBody>
      </p:sp>
      <p:sp>
        <p:nvSpPr>
          <p:cNvPr id="9" name="TextBox 8"/>
          <p:cNvSpPr txBox="1"/>
          <p:nvPr/>
        </p:nvSpPr>
        <p:spPr>
          <a:xfrm>
            <a:off x="2590800" y="4876800"/>
            <a:ext cx="381000" cy="400110"/>
          </a:xfrm>
          <a:prstGeom prst="rect">
            <a:avLst/>
          </a:prstGeom>
          <a:noFill/>
        </p:spPr>
        <p:txBody>
          <a:bodyPr wrap="square" rtlCol="0">
            <a:spAutoFit/>
          </a:bodyPr>
          <a:lstStyle/>
          <a:p>
            <a:r>
              <a:rPr lang="en-US" sz="2000" dirty="0" smtClean="0">
                <a:latin typeface="Candara" pitchFamily="34" charset="0"/>
              </a:rPr>
              <a:t>c</a:t>
            </a:r>
            <a:endParaRPr lang="en-US" sz="2000" dirty="0">
              <a:latin typeface="Candara" pitchFamily="34" charset="0"/>
            </a:endParaRPr>
          </a:p>
        </p:txBody>
      </p:sp>
      <p:sp>
        <p:nvSpPr>
          <p:cNvPr id="10" name="TextBox 9"/>
          <p:cNvSpPr txBox="1"/>
          <p:nvPr/>
        </p:nvSpPr>
        <p:spPr>
          <a:xfrm>
            <a:off x="6477000" y="5105400"/>
            <a:ext cx="381000" cy="400110"/>
          </a:xfrm>
          <a:prstGeom prst="rect">
            <a:avLst/>
          </a:prstGeom>
          <a:noFill/>
        </p:spPr>
        <p:txBody>
          <a:bodyPr wrap="square" rtlCol="0">
            <a:spAutoFit/>
          </a:bodyPr>
          <a:lstStyle/>
          <a:p>
            <a:r>
              <a:rPr lang="en-US" sz="2000" dirty="0" smtClean="0">
                <a:latin typeface="Candara" pitchFamily="34" charset="0"/>
              </a:rPr>
              <a:t>d</a:t>
            </a:r>
            <a:endParaRPr lang="en-US" sz="2000" dirty="0">
              <a:latin typeface="Candara" pitchFamily="34" charset="0"/>
            </a:endParaRPr>
          </a:p>
        </p:txBody>
      </p:sp>
      <p:sp>
        <p:nvSpPr>
          <p:cNvPr id="11" name="TextBox 10"/>
          <p:cNvSpPr txBox="1"/>
          <p:nvPr/>
        </p:nvSpPr>
        <p:spPr>
          <a:xfrm>
            <a:off x="7239000" y="4495800"/>
            <a:ext cx="381000" cy="400110"/>
          </a:xfrm>
          <a:prstGeom prst="rect">
            <a:avLst/>
          </a:prstGeom>
          <a:noFill/>
        </p:spPr>
        <p:txBody>
          <a:bodyPr wrap="square" rtlCol="0">
            <a:spAutoFit/>
          </a:bodyPr>
          <a:lstStyle/>
          <a:p>
            <a:r>
              <a:rPr lang="en-US" sz="2000" dirty="0" smtClean="0">
                <a:latin typeface="Candara" pitchFamily="34" charset="0"/>
              </a:rPr>
              <a:t>e</a:t>
            </a:r>
            <a:endParaRPr lang="en-US" sz="2000" dirty="0">
              <a:latin typeface="Candara" pitchFamily="34" charset="0"/>
            </a:endParaRPr>
          </a:p>
        </p:txBody>
      </p:sp>
      <p:sp>
        <p:nvSpPr>
          <p:cNvPr id="12" name="TextBox 11"/>
          <p:cNvSpPr txBox="1"/>
          <p:nvPr/>
        </p:nvSpPr>
        <p:spPr>
          <a:xfrm>
            <a:off x="6096000" y="4419600"/>
            <a:ext cx="381000" cy="400110"/>
          </a:xfrm>
          <a:prstGeom prst="rect">
            <a:avLst/>
          </a:prstGeom>
          <a:noFill/>
        </p:spPr>
        <p:txBody>
          <a:bodyPr wrap="square" rtlCol="0">
            <a:spAutoFit/>
          </a:bodyPr>
          <a:lstStyle/>
          <a:p>
            <a:r>
              <a:rPr lang="en-US" sz="2000" dirty="0" smtClean="0">
                <a:latin typeface="Candara" pitchFamily="34" charset="0"/>
              </a:rPr>
              <a:t>f</a:t>
            </a:r>
            <a:endParaRPr lang="en-US" sz="2000" dirty="0">
              <a:latin typeface="Candara" pitchFamily="34" charset="0"/>
            </a:endParaRPr>
          </a:p>
        </p:txBody>
      </p:sp>
      <p:sp>
        <p:nvSpPr>
          <p:cNvPr id="13" name="TextBox 12"/>
          <p:cNvSpPr txBox="1"/>
          <p:nvPr/>
        </p:nvSpPr>
        <p:spPr>
          <a:xfrm>
            <a:off x="5638800" y="5715000"/>
            <a:ext cx="2895600" cy="461665"/>
          </a:xfrm>
          <a:prstGeom prst="rect">
            <a:avLst/>
          </a:prstGeom>
          <a:noFill/>
        </p:spPr>
        <p:txBody>
          <a:bodyPr wrap="square" rtlCol="0">
            <a:spAutoFit/>
          </a:bodyPr>
          <a:lstStyle/>
          <a:p>
            <a:r>
              <a:rPr lang="en-US" sz="2400" b="1" dirty="0" smtClean="0">
                <a:latin typeface="Candara" pitchFamily="34" charset="0"/>
              </a:rPr>
              <a:t>   △ABC ~ △DEF </a:t>
            </a:r>
            <a:endParaRPr lang="en-US" sz="2400" b="1" dirty="0">
              <a:latin typeface="Candar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TotalTime>
  <Words>216</Words>
  <Application>Microsoft Office PowerPoint</Application>
  <PresentationFormat>On-screen Show (4:3)</PresentationFormat>
  <Paragraphs>78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Triangle Geometry</vt:lpstr>
      <vt:lpstr>Classifying Triangles</vt:lpstr>
      <vt:lpstr>Parts of a △: Medians</vt:lpstr>
      <vt:lpstr>Parts of a △: Angle Bisectors</vt:lpstr>
      <vt:lpstr>Angle Bisector Theorem</vt:lpstr>
      <vt:lpstr>Parts of a △: Perpendicular Bisectors, Altitudes</vt:lpstr>
      <vt:lpstr>The Triangle Inequality</vt:lpstr>
      <vt:lpstr>The Pythagorean Theorem</vt:lpstr>
      <vt:lpstr>Similar Triangles</vt:lpstr>
      <vt:lpstr>Similar Triangles (cont’d)</vt:lpstr>
      <vt:lpstr>Area of a Triangle</vt:lpstr>
      <vt:lpstr>Practice Problem #1</vt:lpstr>
      <vt:lpstr>Answer</vt:lpstr>
      <vt:lpstr>Practice Problem #2</vt:lpstr>
      <vt:lpstr>Answer</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Triangle Geometry</dc:title>
  <dc:creator>Agni Kumar</dc:creator>
  <cp:lastModifiedBy>Agni Kumar</cp:lastModifiedBy>
  <cp:revision>13</cp:revision>
  <dcterms:created xsi:type="dcterms:W3CDTF">2013-08-25T16:13:17Z</dcterms:created>
  <dcterms:modified xsi:type="dcterms:W3CDTF">2013-08-27T21:45:32Z</dcterms:modified>
</cp:coreProperties>
</file>