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3"/>
  </p:handout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86B56B-6E5A-4BC4-815F-9506C37DBB40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049068-CE09-4FAE-B023-855D38063FF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11AA295-61EE-4E8D-93D3-E85F81956C6A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BA0DA5E-175E-494E-9AE7-A4ED57E83B9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AA295-61EE-4E8D-93D3-E85F81956C6A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0DA5E-175E-494E-9AE7-A4ED57E83B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11AA295-61EE-4E8D-93D3-E85F81956C6A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BA0DA5E-175E-494E-9AE7-A4ED57E83B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AA295-61EE-4E8D-93D3-E85F81956C6A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0DA5E-175E-494E-9AE7-A4ED57E83B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11AA295-61EE-4E8D-93D3-E85F81956C6A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BA0DA5E-175E-494E-9AE7-A4ED57E83B9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AA295-61EE-4E8D-93D3-E85F81956C6A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0DA5E-175E-494E-9AE7-A4ED57E83B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AA295-61EE-4E8D-93D3-E85F81956C6A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0DA5E-175E-494E-9AE7-A4ED57E83B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AA295-61EE-4E8D-93D3-E85F81956C6A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0DA5E-175E-494E-9AE7-A4ED57E83B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11AA295-61EE-4E8D-93D3-E85F81956C6A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0DA5E-175E-494E-9AE7-A4ED57E83B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AA295-61EE-4E8D-93D3-E85F81956C6A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0DA5E-175E-494E-9AE7-A4ED57E83B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AA295-61EE-4E8D-93D3-E85F81956C6A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0DA5E-175E-494E-9AE7-A4ED57E83B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11AA295-61EE-4E8D-93D3-E85F81956C6A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BA0DA5E-175E-494E-9AE7-A4ED57E83B9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0" y="533400"/>
            <a:ext cx="5500468" cy="2868168"/>
          </a:xfrm>
        </p:spPr>
        <p:txBody>
          <a:bodyPr/>
          <a:lstStyle/>
          <a:p>
            <a:r>
              <a:rPr lang="en-US" dirty="0" smtClean="0"/>
              <a:t>Using the Integers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Candara" pitchFamily="34" charset="0"/>
              </a:rPr>
              <a:t>Number Theory</a:t>
            </a:r>
            <a:endParaRPr lang="en-US" sz="2400" b="1" dirty="0">
              <a:latin typeface="Candar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381000"/>
            <a:ext cx="2362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ndara" pitchFamily="34" charset="0"/>
              </a:rPr>
              <a:t>Milton Math Team</a:t>
            </a:r>
          </a:p>
          <a:p>
            <a:r>
              <a:rPr lang="en-US" dirty="0" smtClean="0">
                <a:latin typeface="Candara" pitchFamily="34" charset="0"/>
              </a:rPr>
              <a:t>10-3-2013</a:t>
            </a:r>
          </a:p>
          <a:p>
            <a:endParaRPr lang="en-US" dirty="0" smtClean="0">
              <a:latin typeface="Candara" pitchFamily="34" charset="0"/>
            </a:endParaRPr>
          </a:p>
          <a:p>
            <a:endParaRPr lang="en-US" dirty="0" smtClean="0">
              <a:latin typeface="Candara" pitchFamily="34" charset="0"/>
            </a:endParaRPr>
          </a:p>
          <a:p>
            <a:r>
              <a:rPr lang="en-US" b="1" u="sng" dirty="0" smtClean="0">
                <a:latin typeface="Candara" pitchFamily="34" charset="0"/>
              </a:rPr>
              <a:t>Covering:</a:t>
            </a:r>
            <a:endParaRPr lang="en-US" b="1" u="sng" dirty="0">
              <a:latin typeface="Candara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dirty="0">
                <a:latin typeface="Candara" pitchFamily="34" charset="0"/>
              </a:rPr>
              <a:t> </a:t>
            </a:r>
            <a:r>
              <a:rPr lang="en-US" dirty="0" smtClean="0">
                <a:latin typeface="Candara" pitchFamily="34" charset="0"/>
              </a:rPr>
              <a:t>Divisibility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latin typeface="Candara" pitchFamily="34" charset="0"/>
              </a:rPr>
              <a:t> </a:t>
            </a:r>
            <a:r>
              <a:rPr lang="en-US" dirty="0" smtClean="0">
                <a:latin typeface="Candara" pitchFamily="34" charset="0"/>
              </a:rPr>
              <a:t>Number Bases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latin typeface="Candara" pitchFamily="34" charset="0"/>
              </a:rPr>
              <a:t> </a:t>
            </a:r>
            <a:r>
              <a:rPr lang="en-US" dirty="0" smtClean="0">
                <a:latin typeface="Candara" pitchFamily="34" charset="0"/>
              </a:rPr>
              <a:t>Patterns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latin typeface="Candara" pitchFamily="34" charset="0"/>
              </a:rPr>
              <a:t> </a:t>
            </a:r>
            <a:r>
              <a:rPr lang="en-US" dirty="0" smtClean="0">
                <a:latin typeface="Candara" pitchFamily="34" charset="0"/>
              </a:rPr>
              <a:t>Modular Arithmetic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latin typeface="Candara" pitchFamily="34" charset="0"/>
              </a:rPr>
              <a:t> </a:t>
            </a:r>
            <a:r>
              <a:rPr lang="en-US" dirty="0" smtClean="0">
                <a:latin typeface="Candara" pitchFamily="34" charset="0"/>
              </a:rPr>
              <a:t>Primes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latin typeface="Candara" pitchFamily="34" charset="0"/>
              </a:rPr>
              <a:t> </a:t>
            </a:r>
            <a:r>
              <a:rPr lang="en-US" dirty="0" smtClean="0">
                <a:latin typeface="Candara" pitchFamily="34" charset="0"/>
              </a:rPr>
              <a:t>GCF &amp; LCM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latin typeface="Candara" pitchFamily="34" charset="0"/>
              </a:rPr>
              <a:t> </a:t>
            </a:r>
            <a:r>
              <a:rPr lang="en-US" dirty="0" smtClean="0">
                <a:latin typeface="Candara" pitchFamily="34" charset="0"/>
              </a:rPr>
              <a:t>Cool tricks! </a:t>
            </a:r>
            <a:r>
              <a:rPr lang="en-US" dirty="0" smtClean="0">
                <a:latin typeface="Candara" pitchFamily="34" charset="0"/>
                <a:sym typeface="Wingdings" pitchFamily="2" charset="2"/>
              </a:rPr>
              <a:t> </a:t>
            </a:r>
            <a:endParaRPr lang="en-US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 Arithmetic </a:t>
            </a:r>
            <a:r>
              <a:rPr lang="en-US" dirty="0" err="1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00" dirty="0" smtClean="0">
              <a:latin typeface="Candara" pitchFamily="34" charset="0"/>
            </a:endParaRPr>
          </a:p>
          <a:p>
            <a:r>
              <a:rPr lang="en-US" dirty="0" smtClean="0">
                <a:latin typeface="Candara" pitchFamily="34" charset="0"/>
              </a:rPr>
              <a:t>How many positive integers less than 100 are congruent to 3 mod 5?</a:t>
            </a:r>
          </a:p>
          <a:p>
            <a:pPr>
              <a:buNone/>
            </a:pPr>
            <a:endParaRPr lang="en-US" dirty="0" smtClean="0">
              <a:latin typeface="Candara" pitchFamily="34" charset="0"/>
            </a:endParaRPr>
          </a:p>
          <a:p>
            <a:pPr>
              <a:buNone/>
            </a:pPr>
            <a:endParaRPr lang="en-US" dirty="0" smtClean="0">
              <a:latin typeface="Candara" pitchFamily="34" charset="0"/>
            </a:endParaRPr>
          </a:p>
          <a:p>
            <a:pPr>
              <a:buNone/>
            </a:pPr>
            <a:endParaRPr lang="en-US" dirty="0" smtClean="0">
              <a:latin typeface="Candara" pitchFamily="34" charset="0"/>
            </a:endParaRPr>
          </a:p>
          <a:p>
            <a:r>
              <a:rPr lang="en-US" dirty="0" smtClean="0">
                <a:latin typeface="Candara" pitchFamily="34" charset="0"/>
              </a:rPr>
              <a:t>What numbers are congruent to 0 mod 5?</a:t>
            </a:r>
            <a:endParaRPr lang="en-US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 Arithmetic </a:t>
            </a:r>
            <a:r>
              <a:rPr lang="en-US" dirty="0" err="1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Candara" pitchFamily="34" charset="0"/>
              </a:rPr>
              <a:t>Let’s summarize what we can do with </a:t>
            </a:r>
            <a:r>
              <a:rPr lang="en-US" dirty="0" err="1" smtClean="0">
                <a:latin typeface="Candara" pitchFamily="34" charset="0"/>
              </a:rPr>
              <a:t>congruences</a:t>
            </a:r>
            <a:r>
              <a:rPr lang="en-US" dirty="0" smtClean="0">
                <a:latin typeface="Candara" pitchFamily="34" charset="0"/>
              </a:rPr>
              <a:t>, for our purposes: </a:t>
            </a:r>
          </a:p>
          <a:p>
            <a:pPr>
              <a:buNone/>
            </a:pPr>
            <a:endParaRPr lang="en-US" sz="500" dirty="0" smtClean="0">
              <a:latin typeface="Candara" pitchFamily="34" charset="0"/>
            </a:endParaRPr>
          </a:p>
          <a:p>
            <a:r>
              <a:rPr lang="en-US" sz="3000" b="1" dirty="0" smtClean="0">
                <a:latin typeface="Candara" pitchFamily="34" charset="0"/>
              </a:rPr>
              <a:t>a + c </a:t>
            </a:r>
            <a:r>
              <a:rPr lang="en-US" sz="3000" dirty="0" smtClean="0">
                <a:latin typeface="Candara" pitchFamily="34" charset="0"/>
                <a:ea typeface="Cambria Math"/>
              </a:rPr>
              <a:t>≡</a:t>
            </a:r>
            <a:r>
              <a:rPr lang="en-US" sz="3000" b="1" dirty="0" smtClean="0">
                <a:latin typeface="Candara" pitchFamily="34" charset="0"/>
                <a:ea typeface="Cambria Math"/>
              </a:rPr>
              <a:t> b + c (mod m)</a:t>
            </a:r>
          </a:p>
          <a:p>
            <a:r>
              <a:rPr lang="en-US" sz="3000" b="1" dirty="0" smtClean="0">
                <a:latin typeface="Candara" pitchFamily="34" charset="0"/>
              </a:rPr>
              <a:t>a </a:t>
            </a:r>
            <a:r>
              <a:rPr lang="en-US" sz="3000" b="1" dirty="0" smtClean="0">
                <a:latin typeface="Candara" pitchFamily="34" charset="0"/>
              </a:rPr>
              <a:t>- </a:t>
            </a:r>
            <a:r>
              <a:rPr lang="en-US" sz="3000" b="1" dirty="0" smtClean="0">
                <a:latin typeface="Candara" pitchFamily="34" charset="0"/>
              </a:rPr>
              <a:t>c </a:t>
            </a:r>
            <a:r>
              <a:rPr lang="en-US" sz="3000" dirty="0" smtClean="0">
                <a:latin typeface="Candara" pitchFamily="34" charset="0"/>
                <a:ea typeface="Cambria Math"/>
              </a:rPr>
              <a:t>≡</a:t>
            </a:r>
            <a:r>
              <a:rPr lang="en-US" sz="3000" b="1" dirty="0" smtClean="0">
                <a:latin typeface="Candara" pitchFamily="34" charset="0"/>
                <a:ea typeface="Cambria Math"/>
              </a:rPr>
              <a:t> b </a:t>
            </a:r>
            <a:r>
              <a:rPr lang="en-US" sz="3000" b="1" dirty="0" smtClean="0">
                <a:latin typeface="Candara" pitchFamily="34" charset="0"/>
                <a:ea typeface="Cambria Math"/>
              </a:rPr>
              <a:t>- </a:t>
            </a:r>
            <a:r>
              <a:rPr lang="en-US" sz="3000" b="1" dirty="0" smtClean="0">
                <a:latin typeface="Candara" pitchFamily="34" charset="0"/>
                <a:ea typeface="Cambria Math"/>
              </a:rPr>
              <a:t>c (mod m)</a:t>
            </a:r>
          </a:p>
          <a:p>
            <a:r>
              <a:rPr lang="en-US" sz="3000" b="1" dirty="0" smtClean="0">
                <a:latin typeface="Candara" pitchFamily="34" charset="0"/>
              </a:rPr>
              <a:t>ac </a:t>
            </a:r>
            <a:r>
              <a:rPr lang="en-US" sz="3000" dirty="0" smtClean="0">
                <a:latin typeface="Candara" pitchFamily="34" charset="0"/>
                <a:ea typeface="Cambria Math"/>
              </a:rPr>
              <a:t>≡</a:t>
            </a:r>
            <a:r>
              <a:rPr lang="en-US" sz="3000" b="1" dirty="0" smtClean="0">
                <a:latin typeface="Candara" pitchFamily="34" charset="0"/>
                <a:ea typeface="Cambria Math"/>
              </a:rPr>
              <a:t> </a:t>
            </a:r>
            <a:r>
              <a:rPr lang="en-US" sz="3000" b="1" dirty="0" err="1" smtClean="0">
                <a:latin typeface="Candara" pitchFamily="34" charset="0"/>
                <a:ea typeface="Cambria Math"/>
              </a:rPr>
              <a:t>bc</a:t>
            </a:r>
            <a:r>
              <a:rPr lang="en-US" sz="3000" b="1" dirty="0" smtClean="0">
                <a:latin typeface="Candara" pitchFamily="34" charset="0"/>
                <a:ea typeface="Cambria Math"/>
              </a:rPr>
              <a:t> </a:t>
            </a:r>
            <a:r>
              <a:rPr lang="en-US" sz="3000" b="1" dirty="0" smtClean="0">
                <a:latin typeface="Candara" pitchFamily="34" charset="0"/>
                <a:ea typeface="Cambria Math"/>
              </a:rPr>
              <a:t>(mod m)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Candara" pitchFamily="34" charset="0"/>
              </a:rPr>
              <a:t>Know the divisibility rules for:</a:t>
            </a:r>
          </a:p>
          <a:p>
            <a:r>
              <a:rPr lang="en-US" dirty="0" smtClean="0">
                <a:latin typeface="Candara" pitchFamily="34" charset="0"/>
              </a:rPr>
              <a:t>2 </a:t>
            </a:r>
            <a:r>
              <a:rPr lang="en-US" dirty="0" smtClean="0">
                <a:latin typeface="Candara" pitchFamily="34" charset="0"/>
                <a:ea typeface="Cambria Math"/>
              </a:rPr>
              <a:t>⤏ even numbers</a:t>
            </a:r>
          </a:p>
          <a:p>
            <a:r>
              <a:rPr lang="en-US" dirty="0" smtClean="0">
                <a:latin typeface="Candara" pitchFamily="34" charset="0"/>
                <a:ea typeface="Cambria Math"/>
              </a:rPr>
              <a:t>3 ⤏ sum of digits divisible by 3</a:t>
            </a:r>
          </a:p>
          <a:p>
            <a:r>
              <a:rPr lang="en-US" dirty="0" smtClean="0">
                <a:latin typeface="Candara" pitchFamily="34" charset="0"/>
                <a:ea typeface="Cambria Math"/>
              </a:rPr>
              <a:t>4 ⤏ last two digits divisible by 4</a:t>
            </a:r>
          </a:p>
          <a:p>
            <a:r>
              <a:rPr lang="en-US" dirty="0" smtClean="0">
                <a:latin typeface="Candara" pitchFamily="34" charset="0"/>
                <a:ea typeface="Cambria Math"/>
              </a:rPr>
              <a:t>5 ⤏ ends in 0 or 5</a:t>
            </a:r>
          </a:p>
          <a:p>
            <a:r>
              <a:rPr lang="en-US" dirty="0" smtClean="0">
                <a:latin typeface="Candara" pitchFamily="34" charset="0"/>
                <a:ea typeface="Cambria Math"/>
              </a:rPr>
              <a:t>8 ⤏ last 3 digits divisible by 8</a:t>
            </a:r>
          </a:p>
          <a:p>
            <a:r>
              <a:rPr lang="en-US" dirty="0" smtClean="0">
                <a:latin typeface="Candara" pitchFamily="34" charset="0"/>
                <a:ea typeface="Cambria Math"/>
              </a:rPr>
              <a:t>9 ⤏ sum of digits divisible by 9</a:t>
            </a:r>
          </a:p>
          <a:p>
            <a:r>
              <a:rPr lang="en-US" dirty="0" smtClean="0">
                <a:latin typeface="Candara" pitchFamily="34" charset="0"/>
                <a:ea typeface="Cambria Math"/>
              </a:rPr>
              <a:t>10 ⤏ ends in 0</a:t>
            </a:r>
          </a:p>
          <a:p>
            <a:r>
              <a:rPr lang="en-US" dirty="0" smtClean="0">
                <a:latin typeface="Candara" pitchFamily="34" charset="0"/>
                <a:ea typeface="Cambria Math"/>
              </a:rPr>
              <a:t>11 ⤏ if [sum of every second digit] – [sum of all other digits</a:t>
            </a:r>
            <a:r>
              <a:rPr lang="en-US" dirty="0" smtClean="0">
                <a:latin typeface="Candara" pitchFamily="34" charset="0"/>
                <a:ea typeface="Cambria Math"/>
              </a:rPr>
              <a:t>]</a:t>
            </a:r>
            <a:r>
              <a:rPr lang="en-US" dirty="0" smtClean="0">
                <a:latin typeface="Candara" pitchFamily="34" charset="0"/>
                <a:ea typeface="Cambria Math"/>
              </a:rPr>
              <a:t> is 0 or a multiple of 11 </a:t>
            </a:r>
            <a:endParaRPr lang="en-US" dirty="0" smtClean="0">
              <a:latin typeface="Candara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Candara" pitchFamily="34" charset="0"/>
              </a:rPr>
              <a:t>We can write the integer 7965841 as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  <a:latin typeface="Candara" pitchFamily="34" charset="0"/>
              </a:rPr>
              <a:t>7000000 + 900000 + 60000 + 5000 + 800 + 40 + 1</a:t>
            </a:r>
          </a:p>
          <a:p>
            <a:pPr>
              <a:buNone/>
            </a:pPr>
            <a:endParaRPr lang="en-US" sz="500" dirty="0" smtClean="0">
              <a:solidFill>
                <a:srgbClr val="FF0000"/>
              </a:solidFill>
              <a:latin typeface="Candara" pitchFamily="34" charset="0"/>
            </a:endParaRPr>
          </a:p>
          <a:p>
            <a:pPr>
              <a:buNone/>
            </a:pPr>
            <a:r>
              <a:rPr lang="en-US" dirty="0" smtClean="0">
                <a:latin typeface="Candara" pitchFamily="34" charset="0"/>
              </a:rPr>
              <a:t>That we can write it this way is a consequence of the fact that our usual number system is </a:t>
            </a:r>
            <a:r>
              <a:rPr lang="en-US" b="1" dirty="0" smtClean="0">
                <a:latin typeface="Candara" pitchFamily="34" charset="0"/>
              </a:rPr>
              <a:t>base 10</a:t>
            </a:r>
            <a:r>
              <a:rPr lang="en-US" dirty="0" smtClean="0">
                <a:latin typeface="Candara" pitchFamily="34" charset="0"/>
              </a:rPr>
              <a:t>, meaning we have 10 digits (0 to 9). Each digit is a multiple of a power of 10, based on its position:</a:t>
            </a:r>
          </a:p>
          <a:p>
            <a:pPr>
              <a:buNone/>
            </a:pPr>
            <a:endParaRPr lang="en-US" sz="100" dirty="0" smtClean="0">
              <a:latin typeface="Candara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(7 x 10</a:t>
            </a:r>
            <a:r>
              <a:rPr lang="en-US" baseline="30000" dirty="0" smtClean="0">
                <a:solidFill>
                  <a:srgbClr val="0070C0"/>
                </a:solidFill>
                <a:latin typeface="Candara" pitchFamily="34" charset="0"/>
              </a:rPr>
              <a:t>6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) + (9 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x 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10</a:t>
            </a:r>
            <a:r>
              <a:rPr lang="en-US" baseline="30000" dirty="0" smtClean="0">
                <a:solidFill>
                  <a:srgbClr val="0070C0"/>
                </a:solidFill>
                <a:latin typeface="Candara" pitchFamily="34" charset="0"/>
              </a:rPr>
              <a:t>5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) + (6 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x 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10</a:t>
            </a:r>
            <a:r>
              <a:rPr lang="en-US" baseline="30000" dirty="0" smtClean="0">
                <a:solidFill>
                  <a:srgbClr val="0070C0"/>
                </a:solidFill>
                <a:latin typeface="Candara" pitchFamily="34" charset="0"/>
              </a:rPr>
              <a:t>4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) + (5 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x 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10</a:t>
            </a:r>
            <a:r>
              <a:rPr lang="en-US" baseline="30000" dirty="0" smtClean="0">
                <a:solidFill>
                  <a:srgbClr val="0070C0"/>
                </a:solidFill>
                <a:latin typeface="Candara" pitchFamily="34" charset="0"/>
              </a:rPr>
              <a:t>3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) + (8 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x 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10</a:t>
            </a:r>
            <a:r>
              <a:rPr lang="en-US" baseline="30000" dirty="0" smtClean="0">
                <a:solidFill>
                  <a:srgbClr val="0070C0"/>
                </a:solidFill>
                <a:latin typeface="Candara" pitchFamily="34" charset="0"/>
              </a:rPr>
              <a:t>2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) + (4 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x 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10</a:t>
            </a:r>
            <a:r>
              <a:rPr lang="en-US" baseline="30000" dirty="0" smtClean="0">
                <a:solidFill>
                  <a:srgbClr val="0070C0"/>
                </a:solidFill>
                <a:latin typeface="Candara" pitchFamily="34" charset="0"/>
              </a:rPr>
              <a:t>1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) + (1 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x 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10</a:t>
            </a:r>
            <a:r>
              <a:rPr lang="en-US" baseline="30000" dirty="0" smtClean="0">
                <a:solidFill>
                  <a:srgbClr val="0070C0"/>
                </a:solidFill>
                <a:latin typeface="Candara" pitchFamily="34" charset="0"/>
              </a:rPr>
              <a:t>0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)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ndara" pitchFamily="34" charset="0"/>
              </a:rPr>
              <a:t>The digits we use in base 10 are 0 through 9.</a:t>
            </a:r>
          </a:p>
          <a:p>
            <a:r>
              <a:rPr lang="en-US" dirty="0" smtClean="0">
                <a:latin typeface="Candara" pitchFamily="34" charset="0"/>
              </a:rPr>
              <a:t>Similarly, for base 8 we would use the digits 0, 1, 2, 3, 4, 5, 6, and 7. </a:t>
            </a:r>
          </a:p>
          <a:p>
            <a:pPr>
              <a:buNone/>
            </a:pPr>
            <a:endParaRPr lang="en-US" sz="1200" dirty="0" smtClean="0">
              <a:latin typeface="Candara" pitchFamily="34" charset="0"/>
            </a:endParaRPr>
          </a:p>
          <a:p>
            <a:r>
              <a:rPr lang="en-US" dirty="0" smtClean="0">
                <a:latin typeface="Candara" pitchFamily="34" charset="0"/>
              </a:rPr>
              <a:t>For base 2, called </a:t>
            </a:r>
            <a:r>
              <a:rPr lang="en-US" b="1" dirty="0" smtClean="0">
                <a:latin typeface="Candara" pitchFamily="34" charset="0"/>
              </a:rPr>
              <a:t>binary</a:t>
            </a:r>
            <a:r>
              <a:rPr lang="en-US" dirty="0" smtClean="0">
                <a:latin typeface="Candara" pitchFamily="34" charset="0"/>
              </a:rPr>
              <a:t>, only 0 and 1 are used.</a:t>
            </a:r>
          </a:p>
          <a:p>
            <a:r>
              <a:rPr lang="en-US" dirty="0" smtClean="0">
                <a:latin typeface="Candara" pitchFamily="34" charset="0"/>
              </a:rPr>
              <a:t>For base 16 (</a:t>
            </a:r>
            <a:r>
              <a:rPr lang="en-US" b="1" dirty="0" smtClean="0">
                <a:latin typeface="Candara" pitchFamily="34" charset="0"/>
              </a:rPr>
              <a:t>hexadecimal</a:t>
            </a:r>
            <a:r>
              <a:rPr lang="en-US" dirty="0" smtClean="0">
                <a:latin typeface="Candara" pitchFamily="34" charset="0"/>
              </a:rPr>
              <a:t>), we used the digits:</a:t>
            </a:r>
          </a:p>
          <a:p>
            <a:pPr algn="ctr">
              <a:buNone/>
            </a:pPr>
            <a:r>
              <a:rPr lang="en-US" dirty="0" smtClean="0">
                <a:latin typeface="Candara" pitchFamily="34" charset="0"/>
              </a:rPr>
              <a:t>0, 1, 2, 3, 4, 5, 6, 7, 8, 9, A, B, C, D, E, F</a:t>
            </a:r>
          </a:p>
          <a:p>
            <a:pPr>
              <a:buNone/>
            </a:pPr>
            <a:endParaRPr lang="en-US" sz="300" dirty="0" smtClean="0">
              <a:latin typeface="Candara" pitchFamily="34" charset="0"/>
            </a:endParaRPr>
          </a:p>
          <a:p>
            <a:pPr>
              <a:buNone/>
            </a:pPr>
            <a:r>
              <a:rPr lang="en-US" dirty="0" smtClean="0">
                <a:latin typeface="Candara" pitchFamily="34" charset="0"/>
              </a:rPr>
              <a:t>Thus </a:t>
            </a:r>
            <a:r>
              <a:rPr lang="en-US" sz="2800" b="1" dirty="0" smtClean="0">
                <a:solidFill>
                  <a:srgbClr val="0070C0"/>
                </a:solidFill>
                <a:latin typeface="Candara" pitchFamily="34" charset="0"/>
              </a:rPr>
              <a:t>A</a:t>
            </a:r>
            <a:r>
              <a:rPr lang="en-US" sz="2800" b="1" baseline="-25000" dirty="0" smtClean="0">
                <a:solidFill>
                  <a:srgbClr val="0070C0"/>
                </a:solidFill>
                <a:latin typeface="Candara" pitchFamily="34" charset="0"/>
              </a:rPr>
              <a:t>16</a:t>
            </a:r>
            <a:r>
              <a:rPr lang="en-US" sz="2800" b="1" dirty="0" smtClean="0">
                <a:solidFill>
                  <a:srgbClr val="0070C0"/>
                </a:solidFill>
                <a:latin typeface="Candara" pitchFamily="34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andara" pitchFamily="34" charset="0"/>
              </a:rPr>
              <a:t>= </a:t>
            </a:r>
            <a:r>
              <a:rPr lang="en-US" sz="2400" b="1" dirty="0" smtClean="0">
                <a:solidFill>
                  <a:srgbClr val="0070C0"/>
                </a:solidFill>
                <a:latin typeface="Candara" pitchFamily="34" charset="0"/>
              </a:rPr>
              <a:t>10</a:t>
            </a:r>
            <a:r>
              <a:rPr lang="en-US" sz="2400" b="1" baseline="-25000" dirty="0" smtClean="0">
                <a:solidFill>
                  <a:srgbClr val="0070C0"/>
                </a:solidFill>
                <a:latin typeface="Candara" pitchFamily="34" charset="0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latin typeface="Candara" pitchFamily="34" charset="0"/>
              </a:rPr>
              <a:t> </a:t>
            </a:r>
            <a:r>
              <a:rPr lang="en-US" dirty="0" smtClean="0">
                <a:latin typeface="Candara" pitchFamily="34" charset="0"/>
              </a:rPr>
              <a:t>and </a:t>
            </a:r>
            <a:r>
              <a:rPr lang="en-US" sz="2400" b="1" dirty="0" smtClean="0">
                <a:solidFill>
                  <a:srgbClr val="0070C0"/>
                </a:solidFill>
                <a:latin typeface="Candara" pitchFamily="34" charset="0"/>
              </a:rPr>
              <a:t>F</a:t>
            </a:r>
            <a:r>
              <a:rPr lang="en-US" sz="2400" b="1" baseline="-25000" dirty="0" smtClean="0">
                <a:solidFill>
                  <a:srgbClr val="0070C0"/>
                </a:solidFill>
                <a:latin typeface="Candara" pitchFamily="34" charset="0"/>
              </a:rPr>
              <a:t>16</a:t>
            </a:r>
            <a:r>
              <a:rPr lang="en-US" sz="2400" b="1" dirty="0" smtClean="0">
                <a:solidFill>
                  <a:srgbClr val="0070C0"/>
                </a:solidFill>
                <a:latin typeface="Candara" pitchFamily="34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andara" pitchFamily="34" charset="0"/>
              </a:rPr>
              <a:t>= </a:t>
            </a:r>
            <a:r>
              <a:rPr lang="en-US" sz="2400" b="1" dirty="0" smtClean="0">
                <a:solidFill>
                  <a:srgbClr val="0070C0"/>
                </a:solidFill>
                <a:latin typeface="Candara" pitchFamily="34" charset="0"/>
              </a:rPr>
              <a:t>15</a:t>
            </a:r>
            <a:r>
              <a:rPr lang="en-US" sz="2400" b="1" baseline="-25000" dirty="0" smtClean="0">
                <a:solidFill>
                  <a:srgbClr val="0070C0"/>
                </a:solidFill>
                <a:latin typeface="Candara" pitchFamily="34" charset="0"/>
              </a:rPr>
              <a:t>10</a:t>
            </a:r>
            <a:r>
              <a:rPr lang="en-US" dirty="0" smtClean="0">
                <a:latin typeface="Candar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</a:t>
            </a:r>
            <a:r>
              <a:rPr lang="en-US" dirty="0" smtClean="0"/>
              <a:t>Bases,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i="1" dirty="0" smtClean="0">
                <a:latin typeface="Candara" pitchFamily="34" charset="0"/>
              </a:rPr>
              <a:t>Let’s try:</a:t>
            </a:r>
          </a:p>
          <a:p>
            <a:pPr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Candara" pitchFamily="34" charset="0"/>
              </a:rPr>
              <a:t>What is the base 7 number 3456</a:t>
            </a:r>
            <a:r>
              <a:rPr lang="en-US" sz="4000" b="1" baseline="-25000" dirty="0" smtClean="0">
                <a:solidFill>
                  <a:srgbClr val="FF0000"/>
                </a:solidFill>
                <a:latin typeface="Candara" pitchFamily="34" charset="0"/>
              </a:rPr>
              <a:t>7</a:t>
            </a:r>
            <a:r>
              <a:rPr lang="en-US" sz="4000" b="1" dirty="0" smtClean="0">
                <a:solidFill>
                  <a:srgbClr val="FF0000"/>
                </a:solidFill>
                <a:latin typeface="Candara" pitchFamily="34" charset="0"/>
              </a:rPr>
              <a:t> in base 10?</a:t>
            </a:r>
            <a:r>
              <a:rPr lang="en-US" sz="4000" dirty="0" smtClean="0">
                <a:latin typeface="Candara" pitchFamily="34" charset="0"/>
              </a:rPr>
              <a:t> </a:t>
            </a:r>
          </a:p>
          <a:p>
            <a:pPr>
              <a:buNone/>
            </a:pPr>
            <a:endParaRPr lang="en-US" sz="800" dirty="0" smtClean="0">
              <a:latin typeface="Candara" pitchFamily="34" charset="0"/>
            </a:endParaRPr>
          </a:p>
          <a:p>
            <a:pPr>
              <a:buNone/>
            </a:pPr>
            <a:r>
              <a:rPr lang="en-US" sz="2000" dirty="0" smtClean="0">
                <a:latin typeface="Candara" pitchFamily="34" charset="0"/>
              </a:rPr>
              <a:t>Just think about it as counting in sevens, rather than in tens. Use the general strategy from the last slide. </a:t>
            </a:r>
          </a:p>
          <a:p>
            <a:pPr>
              <a:buNone/>
            </a:pPr>
            <a:endParaRPr lang="en-US" sz="800" dirty="0" smtClean="0">
              <a:latin typeface="Candara" pitchFamily="34" charset="0"/>
            </a:endParaRPr>
          </a:p>
          <a:p>
            <a:pPr>
              <a:buNone/>
            </a:pPr>
            <a:endParaRPr lang="en-US" sz="800" dirty="0" smtClean="0">
              <a:latin typeface="Candara" pitchFamily="34" charset="0"/>
            </a:endParaRPr>
          </a:p>
          <a:p>
            <a:pPr>
              <a:buNone/>
            </a:pPr>
            <a:endParaRPr lang="en-US" sz="800" dirty="0" smtClean="0">
              <a:latin typeface="Candara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(3 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x 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7</a:t>
            </a:r>
            <a:r>
              <a:rPr lang="en-US" baseline="30000" dirty="0" smtClean="0">
                <a:solidFill>
                  <a:srgbClr val="0070C0"/>
                </a:solidFill>
                <a:latin typeface="Candara" pitchFamily="34" charset="0"/>
              </a:rPr>
              <a:t>3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) 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+ 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(4 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x 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7</a:t>
            </a:r>
            <a:r>
              <a:rPr lang="en-US" baseline="30000" dirty="0" smtClean="0">
                <a:solidFill>
                  <a:srgbClr val="0070C0"/>
                </a:solidFill>
                <a:latin typeface="Candara" pitchFamily="34" charset="0"/>
              </a:rPr>
              <a:t>2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) 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+ 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(5 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x 7</a:t>
            </a:r>
            <a:r>
              <a:rPr lang="en-US" baseline="30000" dirty="0" smtClean="0">
                <a:solidFill>
                  <a:srgbClr val="0070C0"/>
                </a:solidFill>
                <a:latin typeface="Candara" pitchFamily="34" charset="0"/>
              </a:rPr>
              <a:t>1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) 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+ 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(6 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x 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7</a:t>
            </a:r>
            <a:r>
              <a:rPr lang="en-US" baseline="30000" dirty="0" smtClean="0">
                <a:solidFill>
                  <a:srgbClr val="0070C0"/>
                </a:solidFill>
                <a:latin typeface="Candara" pitchFamily="34" charset="0"/>
              </a:rPr>
              <a:t>0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) 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	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	  = 3(343) + 4(49) + 5(7) + 6(1) = </a:t>
            </a:r>
            <a:r>
              <a:rPr lang="en-US" b="1" dirty="0" smtClean="0">
                <a:solidFill>
                  <a:srgbClr val="0070C0"/>
                </a:solidFill>
                <a:latin typeface="Candara" pitchFamily="34" charset="0"/>
              </a:rPr>
              <a:t>1266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</a:rPr>
              <a:t> </a:t>
            </a:r>
            <a:endParaRPr lang="en-US" dirty="0" smtClean="0">
              <a:solidFill>
                <a:srgbClr val="0070C0"/>
              </a:solidFill>
              <a:latin typeface="Candara" pitchFamily="34" charset="0"/>
            </a:endParaRPr>
          </a:p>
          <a:p>
            <a:pPr>
              <a:buNone/>
            </a:pPr>
            <a:endParaRPr lang="en-US" dirty="0" smtClean="0">
              <a:latin typeface="Candara" pitchFamily="34" charset="0"/>
            </a:endParaRPr>
          </a:p>
          <a:p>
            <a:pPr>
              <a:buNone/>
            </a:pPr>
            <a:endParaRPr lang="en-US" sz="800" dirty="0" smtClean="0">
              <a:latin typeface="Candar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4724400"/>
            <a:ext cx="70104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latin typeface="Candara" pitchFamily="34" charset="0"/>
              </a:rPr>
              <a:t>Answer</a:t>
            </a:r>
            <a:endParaRPr lang="en-US" sz="2600" b="1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Bases,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 smtClean="0">
                <a:latin typeface="Candara" pitchFamily="34" charset="0"/>
              </a:rPr>
              <a:t>Let’s </a:t>
            </a:r>
            <a:r>
              <a:rPr lang="en-US" i="1" dirty="0" smtClean="0">
                <a:latin typeface="Candara" pitchFamily="34" charset="0"/>
              </a:rPr>
              <a:t>go backwards!</a:t>
            </a:r>
            <a:endParaRPr lang="en-US" i="1" dirty="0" smtClean="0">
              <a:latin typeface="Candara" pitchFamily="34" charset="0"/>
            </a:endParaRPr>
          </a:p>
          <a:p>
            <a:pPr>
              <a:buNone/>
            </a:pPr>
            <a:r>
              <a:rPr lang="en-US" sz="4000" b="1" dirty="0" smtClean="0">
                <a:solidFill>
                  <a:srgbClr val="00B050"/>
                </a:solidFill>
                <a:latin typeface="Candara" pitchFamily="34" charset="0"/>
              </a:rPr>
              <a:t>Write the base 10 number 216 in base 4.</a:t>
            </a:r>
            <a:endParaRPr lang="en-US" sz="2000" dirty="0" smtClean="0">
              <a:latin typeface="Candara" pitchFamily="34" charset="0"/>
            </a:endParaRPr>
          </a:p>
          <a:p>
            <a:pPr>
              <a:buNone/>
            </a:pPr>
            <a:endParaRPr lang="en-US" sz="2000" dirty="0" smtClean="0">
              <a:latin typeface="Candara" pitchFamily="34" charset="0"/>
            </a:endParaRPr>
          </a:p>
          <a:p>
            <a:pPr>
              <a:buNone/>
            </a:pPr>
            <a:r>
              <a:rPr lang="en-US" sz="2000" dirty="0" smtClean="0">
                <a:latin typeface="Candara" pitchFamily="34" charset="0"/>
              </a:rPr>
              <a:t>Hint: What is the highest power of 4 less than 216?</a:t>
            </a:r>
            <a:endParaRPr lang="en-US" sz="2000" dirty="0" smtClean="0">
              <a:latin typeface="Candara" pitchFamily="34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Last Digit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i="1" dirty="0" smtClean="0">
                <a:latin typeface="Candara" pitchFamily="34" charset="0"/>
              </a:rPr>
              <a:t>Applying a strategy we’ve used earlier…</a:t>
            </a:r>
          </a:p>
          <a:p>
            <a:pPr>
              <a:buNone/>
            </a:pPr>
            <a:endParaRPr lang="en-US" sz="1200" dirty="0" smtClean="0">
              <a:latin typeface="Candara" pitchFamily="34" charset="0"/>
            </a:endParaRPr>
          </a:p>
          <a:p>
            <a:pPr>
              <a:buNone/>
            </a:pPr>
            <a:r>
              <a:rPr lang="en-US" sz="6000" b="1" dirty="0" smtClean="0">
                <a:solidFill>
                  <a:srgbClr val="0070C0"/>
                </a:solidFill>
                <a:latin typeface="Candara" pitchFamily="34" charset="0"/>
              </a:rPr>
              <a:t>Find the units digit of 7</a:t>
            </a:r>
            <a:r>
              <a:rPr lang="en-US" sz="6000" b="1" baseline="30000" dirty="0" smtClean="0">
                <a:solidFill>
                  <a:srgbClr val="0070C0"/>
                </a:solidFill>
                <a:latin typeface="Candara" pitchFamily="34" charset="0"/>
              </a:rPr>
              <a:t>42</a:t>
            </a:r>
            <a:r>
              <a:rPr lang="en-US" sz="6000" b="1" dirty="0" smtClean="0">
                <a:solidFill>
                  <a:srgbClr val="0070C0"/>
                </a:solidFill>
                <a:latin typeface="Candara" pitchFamily="34" charset="0"/>
              </a:rPr>
              <a:t> + 42</a:t>
            </a:r>
            <a:r>
              <a:rPr lang="en-US" sz="6000" b="1" baseline="30000" dirty="0" smtClean="0">
                <a:solidFill>
                  <a:srgbClr val="0070C0"/>
                </a:solidFill>
                <a:latin typeface="Candara" pitchFamily="34" charset="0"/>
              </a:rPr>
              <a:t>7</a:t>
            </a:r>
            <a:r>
              <a:rPr lang="en-US" sz="6000" b="1" dirty="0" smtClean="0">
                <a:solidFill>
                  <a:srgbClr val="0070C0"/>
                </a:solidFill>
                <a:latin typeface="Candara" pitchFamily="34" charset="0"/>
              </a:rPr>
              <a:t>.</a:t>
            </a:r>
          </a:p>
          <a:p>
            <a:pPr>
              <a:buNone/>
            </a:pPr>
            <a:endParaRPr lang="en-US" sz="1900" dirty="0" smtClean="0">
              <a:latin typeface="Candara" pitchFamily="34" charset="0"/>
            </a:endParaRPr>
          </a:p>
          <a:p>
            <a:pPr>
              <a:buNone/>
            </a:pPr>
            <a:endParaRPr lang="en-US" sz="1900" dirty="0" smtClean="0">
              <a:latin typeface="Candara" pitchFamily="34" charset="0"/>
            </a:endParaRPr>
          </a:p>
          <a:p>
            <a:pPr>
              <a:buNone/>
            </a:pPr>
            <a:r>
              <a:rPr lang="en-US" sz="1900" dirty="0" smtClean="0">
                <a:latin typeface="Candara" pitchFamily="34" charset="0"/>
              </a:rPr>
              <a:t>Hint</a:t>
            </a:r>
            <a:r>
              <a:rPr lang="en-US" sz="1900" dirty="0" smtClean="0">
                <a:latin typeface="Candara" pitchFamily="34" charset="0"/>
              </a:rPr>
              <a:t>: </a:t>
            </a:r>
            <a:r>
              <a:rPr lang="en-US" sz="1900" dirty="0" smtClean="0">
                <a:latin typeface="Candara" pitchFamily="34" charset="0"/>
              </a:rPr>
              <a:t>Look for patterns! </a:t>
            </a:r>
            <a:r>
              <a:rPr lang="en-US" sz="1900" dirty="0" smtClean="0">
                <a:latin typeface="Candara" pitchFamily="34" charset="0"/>
                <a:sym typeface="Wingdings" pitchFamily="2" charset="2"/>
              </a:rPr>
              <a:t> </a:t>
            </a:r>
            <a:endParaRPr lang="en-US" sz="1900" dirty="0" smtClean="0">
              <a:latin typeface="Candara" pitchFamily="34" charset="0"/>
            </a:endParaRPr>
          </a:p>
          <a:p>
            <a:pPr>
              <a:buNone/>
            </a:pPr>
            <a:endParaRPr lang="en-US" sz="6000" b="1" dirty="0">
              <a:solidFill>
                <a:srgbClr val="0070C0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300" dirty="0" smtClean="0">
                <a:latin typeface="Candara" pitchFamily="34" charset="0"/>
              </a:rPr>
              <a:t>Imagine we decide to do all arithmetic in base 5. Doing arithmetic in different number bases is not always easy; for example, you don’t want to memorize a multiplication table for base 16. (B </a:t>
            </a:r>
            <a:r>
              <a:rPr lang="en-US" sz="2300" dirty="0" smtClean="0">
                <a:latin typeface="Candara" pitchFamily="34" charset="0"/>
                <a:ea typeface="Cambria Math"/>
              </a:rPr>
              <a:t>· C = 84?!) </a:t>
            </a:r>
          </a:p>
          <a:p>
            <a:pPr>
              <a:buNone/>
            </a:pPr>
            <a:endParaRPr lang="en-US" sz="300" dirty="0" smtClean="0">
              <a:latin typeface="Candara" pitchFamily="34" charset="0"/>
              <a:ea typeface="Cambria Math"/>
            </a:endParaRPr>
          </a:p>
          <a:p>
            <a:r>
              <a:rPr lang="en-US" sz="2300" dirty="0" smtClean="0">
                <a:latin typeface="Candara" pitchFamily="34" charset="0"/>
                <a:ea typeface="Cambria Math"/>
              </a:rPr>
              <a:t>So  just to make it easier for ourselves, we will consider only the last digits. All numbers which have the same last digit in base 5 will be considered equal: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  <a:latin typeface="Candara" pitchFamily="34" charset="0"/>
              </a:rPr>
              <a:t>2</a:t>
            </a:r>
            <a:r>
              <a:rPr lang="en-US" b="1" baseline="-25000" dirty="0" smtClean="0">
                <a:solidFill>
                  <a:srgbClr val="0070C0"/>
                </a:solidFill>
                <a:latin typeface="Candara" pitchFamily="34" charset="0"/>
              </a:rPr>
              <a:t>5</a:t>
            </a:r>
            <a:r>
              <a:rPr lang="en-US" b="1" dirty="0" smtClean="0">
                <a:solidFill>
                  <a:srgbClr val="0070C0"/>
                </a:solidFill>
                <a:latin typeface="Candara" pitchFamily="34" charset="0"/>
              </a:rPr>
              <a:t> = 12</a:t>
            </a:r>
            <a:r>
              <a:rPr lang="en-US" b="1" baseline="-25000" dirty="0" smtClean="0">
                <a:solidFill>
                  <a:srgbClr val="0070C0"/>
                </a:solidFill>
                <a:latin typeface="Candara" pitchFamily="34" charset="0"/>
              </a:rPr>
              <a:t>5</a:t>
            </a:r>
            <a:r>
              <a:rPr lang="en-US" b="1" dirty="0" smtClean="0">
                <a:solidFill>
                  <a:srgbClr val="0070C0"/>
                </a:solidFill>
                <a:latin typeface="Candara" pitchFamily="34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andara" pitchFamily="34" charset="0"/>
              </a:rPr>
              <a:t>=</a:t>
            </a:r>
            <a:r>
              <a:rPr lang="en-US" b="1" dirty="0" smtClean="0">
                <a:solidFill>
                  <a:srgbClr val="0070C0"/>
                </a:solidFill>
                <a:latin typeface="Candara" pitchFamily="34" charset="0"/>
              </a:rPr>
              <a:t> 22</a:t>
            </a:r>
            <a:r>
              <a:rPr lang="en-US" b="1" baseline="-25000" dirty="0" smtClean="0">
                <a:solidFill>
                  <a:srgbClr val="0070C0"/>
                </a:solidFill>
                <a:latin typeface="Candara" pitchFamily="34" charset="0"/>
              </a:rPr>
              <a:t>5</a:t>
            </a:r>
            <a:r>
              <a:rPr lang="en-US" b="1" dirty="0" smtClean="0">
                <a:solidFill>
                  <a:srgbClr val="0070C0"/>
                </a:solidFill>
                <a:latin typeface="Candara" pitchFamily="34" charset="0"/>
              </a:rPr>
              <a:t> = 32</a:t>
            </a:r>
            <a:r>
              <a:rPr lang="en-US" b="1" baseline="-25000" dirty="0" smtClean="0">
                <a:solidFill>
                  <a:srgbClr val="0070C0"/>
                </a:solidFill>
                <a:latin typeface="Candara" pitchFamily="34" charset="0"/>
              </a:rPr>
              <a:t>5</a:t>
            </a:r>
            <a:r>
              <a:rPr lang="en-US" b="1" dirty="0" smtClean="0">
                <a:solidFill>
                  <a:srgbClr val="0070C0"/>
                </a:solidFill>
                <a:latin typeface="Candara" pitchFamily="34" charset="0"/>
              </a:rPr>
              <a:t> = 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  <a:ea typeface="Cambria Math"/>
              </a:rPr>
              <a:t>·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  <a:ea typeface="Cambria Math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  <a:ea typeface="Cambria Math"/>
              </a:rPr>
              <a:t>·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  <a:ea typeface="Cambria Math"/>
              </a:rPr>
              <a:t> ·</a:t>
            </a:r>
            <a:r>
              <a:rPr lang="en-US" b="1" dirty="0" smtClean="0">
                <a:solidFill>
                  <a:srgbClr val="0070C0"/>
                </a:solidFill>
                <a:latin typeface="Candara" pitchFamily="34" charset="0"/>
              </a:rPr>
              <a:t> </a:t>
            </a:r>
            <a:endParaRPr lang="en-US" dirty="0" smtClean="0">
              <a:solidFill>
                <a:srgbClr val="0070C0"/>
              </a:solidFill>
              <a:latin typeface="Candara" pitchFamily="34" charset="0"/>
              <a:ea typeface="Cambria Math"/>
            </a:endParaRPr>
          </a:p>
          <a:p>
            <a:pPr algn="ctr">
              <a:buNone/>
            </a:pPr>
            <a:endParaRPr lang="en-US" sz="1200" dirty="0" smtClean="0">
              <a:latin typeface="Candara" pitchFamily="34" charset="0"/>
              <a:ea typeface="Cambria Math"/>
            </a:endParaRPr>
          </a:p>
          <a:p>
            <a:r>
              <a:rPr lang="en-US" dirty="0" smtClean="0">
                <a:latin typeface="Candara" pitchFamily="34" charset="0"/>
              </a:rPr>
              <a:t>In base 10, this looks like: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  <a:latin typeface="Candara" pitchFamily="34" charset="0"/>
              </a:rPr>
              <a:t>2 </a:t>
            </a:r>
            <a:r>
              <a:rPr lang="en-US" b="1" dirty="0" smtClean="0">
                <a:solidFill>
                  <a:srgbClr val="0070C0"/>
                </a:solidFill>
                <a:latin typeface="Candara" pitchFamily="34" charset="0"/>
              </a:rPr>
              <a:t>= 7</a:t>
            </a:r>
            <a:r>
              <a:rPr lang="en-US" b="1" dirty="0" smtClean="0">
                <a:solidFill>
                  <a:srgbClr val="0070C0"/>
                </a:solidFill>
                <a:latin typeface="Candara" pitchFamily="34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andara" pitchFamily="34" charset="0"/>
              </a:rPr>
              <a:t>= </a:t>
            </a:r>
            <a:r>
              <a:rPr lang="en-US" b="1" dirty="0" smtClean="0">
                <a:solidFill>
                  <a:srgbClr val="0070C0"/>
                </a:solidFill>
                <a:latin typeface="Candara" pitchFamily="34" charset="0"/>
              </a:rPr>
              <a:t>12 </a:t>
            </a:r>
            <a:r>
              <a:rPr lang="en-US" b="1" dirty="0" smtClean="0">
                <a:solidFill>
                  <a:srgbClr val="0070C0"/>
                </a:solidFill>
                <a:latin typeface="Candara" pitchFamily="34" charset="0"/>
              </a:rPr>
              <a:t>= </a:t>
            </a:r>
            <a:r>
              <a:rPr lang="en-US" b="1" dirty="0" smtClean="0">
                <a:solidFill>
                  <a:srgbClr val="0070C0"/>
                </a:solidFill>
                <a:latin typeface="Candara" pitchFamily="34" charset="0"/>
              </a:rPr>
              <a:t>17 </a:t>
            </a:r>
            <a:r>
              <a:rPr lang="en-US" b="1" dirty="0" smtClean="0">
                <a:solidFill>
                  <a:srgbClr val="0070C0"/>
                </a:solidFill>
                <a:latin typeface="Candara" pitchFamily="34" charset="0"/>
              </a:rPr>
              <a:t>= </a:t>
            </a:r>
            <a:r>
              <a:rPr lang="en-US" dirty="0" smtClean="0">
                <a:solidFill>
                  <a:srgbClr val="0070C0"/>
                </a:solidFill>
                <a:latin typeface="Candara" pitchFamily="34" charset="0"/>
                <a:ea typeface="Cambria Math"/>
              </a:rPr>
              <a:t>· · ·</a:t>
            </a:r>
            <a:r>
              <a:rPr lang="en-US" b="1" dirty="0" smtClean="0">
                <a:solidFill>
                  <a:srgbClr val="0070C0"/>
                </a:solidFill>
                <a:latin typeface="Candara" pitchFamily="34" charset="0"/>
              </a:rPr>
              <a:t> </a:t>
            </a:r>
            <a:endParaRPr lang="en-US" dirty="0" smtClean="0">
              <a:solidFill>
                <a:srgbClr val="0070C0"/>
              </a:solidFill>
              <a:latin typeface="Candara" pitchFamily="34" charset="0"/>
              <a:ea typeface="Cambria Math"/>
            </a:endParaRPr>
          </a:p>
          <a:p>
            <a:pPr algn="ctr">
              <a:buNone/>
            </a:pPr>
            <a:endParaRPr lang="en-US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 Arithmetic </a:t>
            </a:r>
            <a:r>
              <a:rPr lang="en-US" dirty="0" err="1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i="1" dirty="0" smtClean="0">
                <a:latin typeface="Candara" pitchFamily="34" charset="0"/>
              </a:rPr>
              <a:t>From the previous slide:</a:t>
            </a:r>
          </a:p>
          <a:p>
            <a:pPr algn="ctr">
              <a:buNone/>
            </a:pPr>
            <a:r>
              <a:rPr lang="en-US" sz="3000" b="1" dirty="0" smtClean="0">
                <a:solidFill>
                  <a:srgbClr val="0070C0"/>
                </a:solidFill>
                <a:latin typeface="Candara" pitchFamily="34" charset="0"/>
              </a:rPr>
              <a:t>2 </a:t>
            </a:r>
            <a:r>
              <a:rPr lang="en-US" sz="3000" b="1" dirty="0" smtClean="0">
                <a:solidFill>
                  <a:srgbClr val="0070C0"/>
                </a:solidFill>
                <a:latin typeface="Candara" pitchFamily="34" charset="0"/>
              </a:rPr>
              <a:t>= 7 = 12 = 17 = </a:t>
            </a:r>
            <a:r>
              <a:rPr lang="en-US" sz="3000" dirty="0" smtClean="0">
                <a:solidFill>
                  <a:srgbClr val="0070C0"/>
                </a:solidFill>
                <a:latin typeface="Candara" pitchFamily="34" charset="0"/>
                <a:ea typeface="Cambria Math"/>
              </a:rPr>
              <a:t>· · ·</a:t>
            </a:r>
            <a:r>
              <a:rPr lang="en-US" sz="3000" b="1" dirty="0" smtClean="0">
                <a:solidFill>
                  <a:srgbClr val="0070C0"/>
                </a:solidFill>
                <a:latin typeface="Candara" pitchFamily="34" charset="0"/>
              </a:rPr>
              <a:t> </a:t>
            </a:r>
            <a:endParaRPr lang="en-US" sz="3000" dirty="0" smtClean="0">
              <a:solidFill>
                <a:srgbClr val="0070C0"/>
              </a:solidFill>
              <a:latin typeface="Candara" pitchFamily="34" charset="0"/>
              <a:ea typeface="Cambria Math"/>
            </a:endParaRPr>
          </a:p>
          <a:p>
            <a:pPr>
              <a:buNone/>
            </a:pPr>
            <a:r>
              <a:rPr lang="en-US" dirty="0" smtClean="0">
                <a:latin typeface="Candara" pitchFamily="34" charset="0"/>
              </a:rPr>
              <a:t>The usual way to show we are using this system is to replace the = with a </a:t>
            </a:r>
            <a:r>
              <a:rPr lang="en-US" dirty="0" smtClean="0">
                <a:latin typeface="Candara" pitchFamily="34" charset="0"/>
                <a:ea typeface="Cambria Math"/>
              </a:rPr>
              <a:t>≡, and also append the suffix (mod 5). We thus write:</a:t>
            </a:r>
          </a:p>
          <a:p>
            <a:pPr algn="ctr">
              <a:buNone/>
            </a:pPr>
            <a:r>
              <a:rPr lang="en-US" sz="3000" b="1" dirty="0" smtClean="0">
                <a:solidFill>
                  <a:srgbClr val="0070C0"/>
                </a:solidFill>
                <a:latin typeface="Candara" pitchFamily="34" charset="0"/>
                <a:ea typeface="Cambria Math"/>
              </a:rPr>
              <a:t>12 </a:t>
            </a:r>
            <a:r>
              <a:rPr lang="en-US" sz="3000" dirty="0" smtClean="0">
                <a:solidFill>
                  <a:srgbClr val="0070C0"/>
                </a:solidFill>
                <a:latin typeface="Candara" pitchFamily="34" charset="0"/>
                <a:ea typeface="Cambria Math"/>
              </a:rPr>
              <a:t>≡</a:t>
            </a:r>
            <a:r>
              <a:rPr lang="en-US" sz="3000" b="1" dirty="0" smtClean="0">
                <a:solidFill>
                  <a:srgbClr val="0070C0"/>
                </a:solidFill>
                <a:latin typeface="Candara" pitchFamily="34" charset="0"/>
                <a:ea typeface="Cambria Math"/>
              </a:rPr>
              <a:t> 7 (mod 5)</a:t>
            </a:r>
          </a:p>
          <a:p>
            <a:pPr>
              <a:buNone/>
            </a:pPr>
            <a:endParaRPr lang="en-US" sz="300" dirty="0" smtClean="0">
              <a:latin typeface="Candara" pitchFamily="34" charset="0"/>
              <a:ea typeface="Cambria Math"/>
            </a:endParaRPr>
          </a:p>
          <a:p>
            <a:pPr>
              <a:buNone/>
            </a:pPr>
            <a:r>
              <a:rPr lang="en-US" dirty="0" smtClean="0">
                <a:latin typeface="Candara" pitchFamily="34" charset="0"/>
                <a:ea typeface="Cambria Math"/>
              </a:rPr>
              <a:t>We say </a:t>
            </a:r>
            <a:r>
              <a:rPr lang="en-US" b="1" dirty="0" smtClean="0">
                <a:latin typeface="Candara" pitchFamily="34" charset="0"/>
                <a:ea typeface="Cambria Math"/>
              </a:rPr>
              <a:t>12 is congruent to 7 mod 5</a:t>
            </a:r>
            <a:r>
              <a:rPr lang="en-US" dirty="0" smtClean="0">
                <a:latin typeface="Candara" pitchFamily="34" charset="0"/>
                <a:ea typeface="Cambria Math"/>
              </a:rPr>
              <a:t>.</a:t>
            </a:r>
          </a:p>
          <a:p>
            <a:pPr>
              <a:buNone/>
            </a:pPr>
            <a:endParaRPr lang="en-US" sz="500" dirty="0" smtClean="0">
              <a:latin typeface="Candara" pitchFamily="34" charset="0"/>
              <a:ea typeface="Cambria Math"/>
            </a:endParaRPr>
          </a:p>
          <a:p>
            <a:pPr>
              <a:buNone/>
            </a:pPr>
            <a:r>
              <a:rPr lang="en-US" dirty="0" smtClean="0">
                <a:latin typeface="Candara" pitchFamily="34" charset="0"/>
                <a:ea typeface="Cambria Math"/>
              </a:rPr>
              <a:t>For example, we can write in mod 5: </a:t>
            </a:r>
          </a:p>
          <a:p>
            <a:pPr algn="ctr">
              <a:buNone/>
            </a:pPr>
            <a:r>
              <a:rPr lang="en-US" sz="2800" dirty="0" smtClean="0">
                <a:solidFill>
                  <a:srgbClr val="0070C0"/>
                </a:solidFill>
                <a:latin typeface="Candara" pitchFamily="34" charset="0"/>
                <a:ea typeface="Cambria Math"/>
              </a:rPr>
              <a:t>· · ·</a:t>
            </a:r>
            <a:r>
              <a:rPr lang="en-US" sz="2800" b="1" dirty="0" smtClean="0">
                <a:solidFill>
                  <a:srgbClr val="0070C0"/>
                </a:solidFill>
                <a:latin typeface="Candara" pitchFamily="34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Candara" pitchFamily="34" charset="0"/>
              </a:rPr>
              <a:t> -13 </a:t>
            </a:r>
            <a:r>
              <a:rPr lang="en-US" sz="2800" dirty="0" smtClean="0">
                <a:solidFill>
                  <a:srgbClr val="0070C0"/>
                </a:solidFill>
                <a:latin typeface="Candara" pitchFamily="34" charset="0"/>
                <a:ea typeface="Cambria Math"/>
              </a:rPr>
              <a:t>≡</a:t>
            </a:r>
            <a:r>
              <a:rPr lang="en-US" sz="2800" b="1" dirty="0" smtClean="0">
                <a:solidFill>
                  <a:srgbClr val="0070C0"/>
                </a:solidFill>
                <a:latin typeface="Candara" pitchFamily="34" charset="0"/>
              </a:rPr>
              <a:t> -8 </a:t>
            </a:r>
            <a:r>
              <a:rPr lang="en-US" sz="2800" dirty="0" smtClean="0">
                <a:solidFill>
                  <a:srgbClr val="0070C0"/>
                </a:solidFill>
                <a:latin typeface="Candara" pitchFamily="34" charset="0"/>
                <a:ea typeface="Cambria Math"/>
              </a:rPr>
              <a:t>≡</a:t>
            </a:r>
            <a:r>
              <a:rPr lang="en-US" sz="2800" b="1" dirty="0" smtClean="0">
                <a:solidFill>
                  <a:srgbClr val="0070C0"/>
                </a:solidFill>
                <a:latin typeface="Candara" pitchFamily="34" charset="0"/>
              </a:rPr>
              <a:t> -3 </a:t>
            </a:r>
            <a:r>
              <a:rPr lang="en-US" sz="2800" dirty="0" smtClean="0">
                <a:solidFill>
                  <a:srgbClr val="0070C0"/>
                </a:solidFill>
                <a:latin typeface="Candara" pitchFamily="34" charset="0"/>
                <a:ea typeface="Cambria Math"/>
              </a:rPr>
              <a:t>≡ </a:t>
            </a:r>
            <a:r>
              <a:rPr lang="en-US" sz="2800" b="1" dirty="0" smtClean="0">
                <a:solidFill>
                  <a:srgbClr val="0070C0"/>
                </a:solidFill>
                <a:latin typeface="Candara" pitchFamily="34" charset="0"/>
                <a:ea typeface="Cambria Math"/>
              </a:rPr>
              <a:t>2</a:t>
            </a:r>
            <a:r>
              <a:rPr lang="en-US" sz="2800" dirty="0" smtClean="0">
                <a:solidFill>
                  <a:srgbClr val="0070C0"/>
                </a:solidFill>
                <a:latin typeface="Candara" pitchFamily="34" charset="0"/>
                <a:ea typeface="Cambria Math"/>
              </a:rPr>
              <a:t> ≡ </a:t>
            </a:r>
            <a:r>
              <a:rPr lang="en-US" sz="2800" b="1" dirty="0" smtClean="0">
                <a:solidFill>
                  <a:srgbClr val="0070C0"/>
                </a:solidFill>
                <a:latin typeface="Candara" pitchFamily="34" charset="0"/>
                <a:ea typeface="Cambria Math"/>
              </a:rPr>
              <a:t>7</a:t>
            </a:r>
            <a:r>
              <a:rPr lang="en-US" sz="2800" dirty="0" smtClean="0">
                <a:solidFill>
                  <a:srgbClr val="0070C0"/>
                </a:solidFill>
                <a:latin typeface="Candara" pitchFamily="34" charset="0"/>
                <a:ea typeface="Cambria Math"/>
              </a:rPr>
              <a:t> </a:t>
            </a:r>
            <a:r>
              <a:rPr lang="en-US" sz="2800" dirty="0" smtClean="0">
                <a:solidFill>
                  <a:srgbClr val="0070C0"/>
                </a:solidFill>
                <a:latin typeface="Candara" pitchFamily="34" charset="0"/>
                <a:ea typeface="Cambria Math"/>
              </a:rPr>
              <a:t>≡</a:t>
            </a:r>
            <a:r>
              <a:rPr lang="en-US" sz="2800" b="1" dirty="0" smtClean="0">
                <a:solidFill>
                  <a:srgbClr val="0070C0"/>
                </a:solidFill>
                <a:latin typeface="Candara" pitchFamily="34" charset="0"/>
              </a:rPr>
              <a:t> </a:t>
            </a:r>
            <a:r>
              <a:rPr lang="en-US" sz="2800" dirty="0" smtClean="0">
                <a:solidFill>
                  <a:srgbClr val="0070C0"/>
                </a:solidFill>
                <a:latin typeface="Candara" pitchFamily="34" charset="0"/>
                <a:ea typeface="Cambria Math"/>
              </a:rPr>
              <a:t>· · ·</a:t>
            </a:r>
            <a:r>
              <a:rPr lang="en-US" sz="2800" b="1" dirty="0" smtClean="0">
                <a:solidFill>
                  <a:srgbClr val="0070C0"/>
                </a:solidFill>
                <a:latin typeface="Candara" pitchFamily="34" charset="0"/>
              </a:rPr>
              <a:t> </a:t>
            </a:r>
            <a:endParaRPr lang="en-US" sz="2800" dirty="0" smtClean="0">
              <a:solidFill>
                <a:srgbClr val="0070C0"/>
              </a:solidFill>
              <a:latin typeface="Candara" pitchFamily="34" charset="0"/>
              <a:ea typeface="Cambria Math"/>
            </a:endParaRPr>
          </a:p>
          <a:p>
            <a:pPr algn="ctr">
              <a:buNone/>
            </a:pPr>
            <a:endParaRPr lang="en-US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1285</TotalTime>
  <Words>728</Words>
  <Application>Microsoft Office PowerPoint</Application>
  <PresentationFormat>On-screen Show (4:3)</PresentationFormat>
  <Paragraphs>94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Opulent</vt:lpstr>
      <vt:lpstr>Using the Integers</vt:lpstr>
      <vt:lpstr>Divisibility</vt:lpstr>
      <vt:lpstr>Number Bases</vt:lpstr>
      <vt:lpstr>Number Bases</vt:lpstr>
      <vt:lpstr>Number Bases, cont’d</vt:lpstr>
      <vt:lpstr>Number Bases, cont’d</vt:lpstr>
      <vt:lpstr>The Last Digit</vt:lpstr>
      <vt:lpstr>Modular Arithmetic</vt:lpstr>
      <vt:lpstr>Modular Arithmetic Cont’D</vt:lpstr>
      <vt:lpstr>Modular Arithmetic Cont’D</vt:lpstr>
      <vt:lpstr>Modular Arithmetic Cont’D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the Integers</dc:title>
  <dc:creator>Agni Kumar</dc:creator>
  <cp:lastModifiedBy>Agni Kumar</cp:lastModifiedBy>
  <cp:revision>6</cp:revision>
  <dcterms:created xsi:type="dcterms:W3CDTF">2013-09-30T04:00:23Z</dcterms:created>
  <dcterms:modified xsi:type="dcterms:W3CDTF">2013-10-01T01:25:50Z</dcterms:modified>
</cp:coreProperties>
</file>